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0"/>
  </p:notesMasterIdLst>
  <p:handoutMasterIdLst>
    <p:handoutMasterId r:id="rId41"/>
  </p:handoutMasterIdLst>
  <p:sldIdLst>
    <p:sldId id="256" r:id="rId2"/>
    <p:sldId id="304" r:id="rId3"/>
    <p:sldId id="311" r:id="rId4"/>
    <p:sldId id="268" r:id="rId5"/>
    <p:sldId id="269" r:id="rId6"/>
    <p:sldId id="270" r:id="rId7"/>
    <p:sldId id="271" r:id="rId8"/>
    <p:sldId id="272" r:id="rId9"/>
    <p:sldId id="306" r:id="rId10"/>
    <p:sldId id="273" r:id="rId11"/>
    <p:sldId id="307" r:id="rId12"/>
    <p:sldId id="274" r:id="rId13"/>
    <p:sldId id="275" r:id="rId14"/>
    <p:sldId id="276" r:id="rId15"/>
    <p:sldId id="277" r:id="rId16"/>
    <p:sldId id="278" r:id="rId17"/>
    <p:sldId id="281" r:id="rId18"/>
    <p:sldId id="282" r:id="rId19"/>
    <p:sldId id="283" r:id="rId20"/>
    <p:sldId id="284" r:id="rId21"/>
    <p:sldId id="285" r:id="rId22"/>
    <p:sldId id="286" r:id="rId23"/>
    <p:sldId id="287" r:id="rId24"/>
    <p:sldId id="288" r:id="rId25"/>
    <p:sldId id="289" r:id="rId26"/>
    <p:sldId id="290" r:id="rId27"/>
    <p:sldId id="291" r:id="rId28"/>
    <p:sldId id="308" r:id="rId29"/>
    <p:sldId id="309" r:id="rId30"/>
    <p:sldId id="292" r:id="rId31"/>
    <p:sldId id="310" r:id="rId32"/>
    <p:sldId id="312" r:id="rId33"/>
    <p:sldId id="313" r:id="rId34"/>
    <p:sldId id="314" r:id="rId35"/>
    <p:sldId id="315" r:id="rId36"/>
    <p:sldId id="316" r:id="rId37"/>
    <p:sldId id="317" r:id="rId38"/>
    <p:sldId id="302" r:id="rId39"/>
  </p:sldIdLst>
  <p:sldSz cx="12188825" cy="6858000"/>
  <p:notesSz cx="6858000" cy="9144000"/>
  <p:custDataLst>
    <p:tags r:id="rId4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horzBarState="maximized">
    <p:restoredLeft sz="15074" autoAdjust="0"/>
    <p:restoredTop sz="85363" autoAdjust="0"/>
  </p:normalViewPr>
  <p:slideViewPr>
    <p:cSldViewPr>
      <p:cViewPr>
        <p:scale>
          <a:sx n="80" d="100"/>
          <a:sy n="80" d="100"/>
        </p:scale>
        <p:origin x="156" y="-78"/>
      </p:cViewPr>
      <p:guideLst>
        <p:guide orient="horz" pos="2160"/>
        <p:guide orient="horz" pos="3792"/>
        <p:guide orient="horz" pos="1152"/>
        <p:guide orient="horz" pos="3203"/>
        <p:guide pos="3839"/>
        <p:guide pos="815"/>
        <p:guide pos="6863"/>
        <p:guide pos="959"/>
        <p:guide pos="6719"/>
        <p:guide pos="4991"/>
        <p:guide pos="671"/>
        <p:guide pos="7007"/>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0" d="100"/>
          <a:sy n="80" d="100"/>
        </p:scale>
        <p:origin x="1458" y="6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C72DC-D11B-4BFB-BF16-923217E495F1}" type="doc">
      <dgm:prSet loTypeId="urn:microsoft.com/office/officeart/2005/8/layout/hierarchy4" loCatId="hierarchy" qsTypeId="urn:microsoft.com/office/officeart/2005/8/quickstyle/3d4" qsCatId="3D" csTypeId="urn:microsoft.com/office/officeart/2005/8/colors/accent1_2#1" csCatId="accent1" phldr="1"/>
      <dgm:spPr/>
      <dgm:t>
        <a:bodyPr/>
        <a:lstStyle/>
        <a:p>
          <a:endParaRPr lang="ru-RU"/>
        </a:p>
      </dgm:t>
    </dgm:pt>
    <dgm:pt modelId="{50D6D385-5747-451D-AA47-E9339D3160C0}">
      <dgm:prSet phldrT="[Текст]" custT="1"/>
      <dgm:spPr/>
      <dgm:t>
        <a:bodyPr/>
        <a:lstStyle/>
        <a:p>
          <a:r>
            <a:rPr lang="ru-RU" sz="2400" dirty="0" smtClean="0"/>
            <a:t>Директор фонда</a:t>
          </a:r>
          <a:endParaRPr lang="ru-RU" sz="2400" dirty="0"/>
        </a:p>
      </dgm:t>
    </dgm:pt>
    <dgm:pt modelId="{9F41B8DC-0677-48D5-A4AA-48F60E4DE382}" type="parTrans" cxnId="{44532D0F-E937-43E3-A791-25C25A36439F}">
      <dgm:prSet/>
      <dgm:spPr/>
      <dgm:t>
        <a:bodyPr/>
        <a:lstStyle/>
        <a:p>
          <a:endParaRPr lang="ru-RU"/>
        </a:p>
      </dgm:t>
    </dgm:pt>
    <dgm:pt modelId="{58B12DE1-33EB-4BD7-AECD-C7BBAD44F845}" type="sibTrans" cxnId="{44532D0F-E937-43E3-A791-25C25A36439F}">
      <dgm:prSet/>
      <dgm:spPr/>
      <dgm:t>
        <a:bodyPr/>
        <a:lstStyle/>
        <a:p>
          <a:endParaRPr lang="ru-RU"/>
        </a:p>
      </dgm:t>
    </dgm:pt>
    <dgm:pt modelId="{F27C68C6-B9A1-4461-B9F3-E4EF71C0C14A}">
      <dgm:prSet phldrT="[Текст]"/>
      <dgm:spPr/>
      <dgm:t>
        <a:bodyPr/>
        <a:lstStyle/>
        <a:p>
          <a:r>
            <a:rPr lang="ru-RU" dirty="0" smtClean="0"/>
            <a:t>Попечительский </a:t>
          </a:r>
        </a:p>
        <a:p>
          <a:r>
            <a:rPr lang="ru-RU" dirty="0" smtClean="0"/>
            <a:t>Совет фонда</a:t>
          </a:r>
          <a:endParaRPr lang="ru-RU" dirty="0"/>
        </a:p>
      </dgm:t>
    </dgm:pt>
    <dgm:pt modelId="{15F27E14-0A7A-4498-9406-838EF405992E}" type="parTrans" cxnId="{E1772E6D-4C5F-4C31-8775-CA36984CAD63}">
      <dgm:prSet/>
      <dgm:spPr/>
      <dgm:t>
        <a:bodyPr/>
        <a:lstStyle/>
        <a:p>
          <a:endParaRPr lang="ru-RU"/>
        </a:p>
      </dgm:t>
    </dgm:pt>
    <dgm:pt modelId="{7A3BC699-0258-4F22-9980-3B5A4E91F36E}" type="sibTrans" cxnId="{E1772E6D-4C5F-4C31-8775-CA36984CAD63}">
      <dgm:prSet/>
      <dgm:spPr/>
      <dgm:t>
        <a:bodyPr/>
        <a:lstStyle/>
        <a:p>
          <a:endParaRPr lang="ru-RU"/>
        </a:p>
      </dgm:t>
    </dgm:pt>
    <dgm:pt modelId="{47FE0C01-0628-4C24-B581-1CD1D79E108E}">
      <dgm:prSet/>
      <dgm:spPr/>
      <dgm:t>
        <a:bodyPr/>
        <a:lstStyle/>
        <a:p>
          <a:r>
            <a:rPr lang="ru-RU" dirty="0" smtClean="0"/>
            <a:t>Правление фонда</a:t>
          </a:r>
          <a:endParaRPr lang="ru-RU" dirty="0"/>
        </a:p>
      </dgm:t>
    </dgm:pt>
    <dgm:pt modelId="{C7F5DE83-1BB4-4567-A763-23634D53CEC9}" type="parTrans" cxnId="{5A5072B3-E0BF-47B1-9672-23B205C8E8B7}">
      <dgm:prSet/>
      <dgm:spPr/>
      <dgm:t>
        <a:bodyPr/>
        <a:lstStyle/>
        <a:p>
          <a:endParaRPr lang="ru-RU"/>
        </a:p>
      </dgm:t>
    </dgm:pt>
    <dgm:pt modelId="{8E2B972B-A348-4009-81A7-FC68F3A82AA3}" type="sibTrans" cxnId="{5A5072B3-E0BF-47B1-9672-23B205C8E8B7}">
      <dgm:prSet/>
      <dgm:spPr/>
      <dgm:t>
        <a:bodyPr/>
        <a:lstStyle/>
        <a:p>
          <a:endParaRPr lang="ru-RU"/>
        </a:p>
      </dgm:t>
    </dgm:pt>
    <dgm:pt modelId="{FCB15A52-D2ED-4F00-AE8B-14AB8F48F995}" type="pres">
      <dgm:prSet presAssocID="{BCCC72DC-D11B-4BFB-BF16-923217E495F1}" presName="Name0" presStyleCnt="0">
        <dgm:presLayoutVars>
          <dgm:chPref val="1"/>
          <dgm:dir/>
          <dgm:animOne val="branch"/>
          <dgm:animLvl val="lvl"/>
          <dgm:resizeHandles/>
        </dgm:presLayoutVars>
      </dgm:prSet>
      <dgm:spPr/>
      <dgm:t>
        <a:bodyPr/>
        <a:lstStyle/>
        <a:p>
          <a:endParaRPr lang="ru-RU"/>
        </a:p>
      </dgm:t>
    </dgm:pt>
    <dgm:pt modelId="{9AE52F58-98DF-486B-9743-876F242C8F7B}" type="pres">
      <dgm:prSet presAssocID="{50D6D385-5747-451D-AA47-E9339D3160C0}" presName="vertOne" presStyleCnt="0"/>
      <dgm:spPr/>
    </dgm:pt>
    <dgm:pt modelId="{9A2EE4A3-6A82-44FD-8857-07DBFD0D67C4}" type="pres">
      <dgm:prSet presAssocID="{50D6D385-5747-451D-AA47-E9339D3160C0}" presName="txOne" presStyleLbl="node0" presStyleIdx="0" presStyleCnt="2" custScaleX="31796" custScaleY="22325" custLinFactY="7993" custLinFactNeighborX="5079" custLinFactNeighborY="100000">
        <dgm:presLayoutVars>
          <dgm:chPref val="3"/>
        </dgm:presLayoutVars>
      </dgm:prSet>
      <dgm:spPr/>
      <dgm:t>
        <a:bodyPr/>
        <a:lstStyle/>
        <a:p>
          <a:endParaRPr lang="ru-RU"/>
        </a:p>
      </dgm:t>
    </dgm:pt>
    <dgm:pt modelId="{CDBF2F0C-A349-4FA0-A461-780C371D85A8}" type="pres">
      <dgm:prSet presAssocID="{50D6D385-5747-451D-AA47-E9339D3160C0}" presName="parTransOne" presStyleCnt="0"/>
      <dgm:spPr/>
    </dgm:pt>
    <dgm:pt modelId="{585F1B94-FAD6-4261-9FAF-38D041CB9418}" type="pres">
      <dgm:prSet presAssocID="{50D6D385-5747-451D-AA47-E9339D3160C0}" presName="horzOne" presStyleCnt="0"/>
      <dgm:spPr/>
    </dgm:pt>
    <dgm:pt modelId="{3C5E9531-6211-4637-86CE-769A667ED7C2}" type="pres">
      <dgm:prSet presAssocID="{F27C68C6-B9A1-4461-B9F3-E4EF71C0C14A}" presName="vertTwo" presStyleCnt="0"/>
      <dgm:spPr/>
    </dgm:pt>
    <dgm:pt modelId="{50CE5336-3066-4539-9372-78A58C3E6CAF}" type="pres">
      <dgm:prSet presAssocID="{F27C68C6-B9A1-4461-B9F3-E4EF71C0C14A}" presName="txTwo" presStyleLbl="node2" presStyleIdx="0" presStyleCnt="1" custScaleX="46771" custScaleY="16369" custLinFactNeighborX="71256" custLinFactNeighborY="-13828">
        <dgm:presLayoutVars>
          <dgm:chPref val="3"/>
        </dgm:presLayoutVars>
      </dgm:prSet>
      <dgm:spPr/>
      <dgm:t>
        <a:bodyPr/>
        <a:lstStyle/>
        <a:p>
          <a:endParaRPr lang="ru-RU"/>
        </a:p>
      </dgm:t>
    </dgm:pt>
    <dgm:pt modelId="{CB7CFB25-E9E1-4BC3-BB52-46BE85A33679}" type="pres">
      <dgm:prSet presAssocID="{F27C68C6-B9A1-4461-B9F3-E4EF71C0C14A}" presName="horzTwo" presStyleCnt="0"/>
      <dgm:spPr/>
    </dgm:pt>
    <dgm:pt modelId="{464438EF-4355-41C2-AB31-50EDED4CB236}" type="pres">
      <dgm:prSet presAssocID="{58B12DE1-33EB-4BD7-AECD-C7BBAD44F845}" presName="sibSpaceOne" presStyleCnt="0"/>
      <dgm:spPr/>
    </dgm:pt>
    <dgm:pt modelId="{2DEEC810-56AE-42EE-AA0D-9993F4507074}" type="pres">
      <dgm:prSet presAssocID="{47FE0C01-0628-4C24-B581-1CD1D79E108E}" presName="vertOne" presStyleCnt="0"/>
      <dgm:spPr/>
    </dgm:pt>
    <dgm:pt modelId="{7725C3D0-285F-4DB3-8FD0-5C355B8B0915}" type="pres">
      <dgm:prSet presAssocID="{47FE0C01-0628-4C24-B581-1CD1D79E108E}" presName="txOne" presStyleLbl="node0" presStyleIdx="1" presStyleCnt="2" custScaleX="70188" custScaleY="22038" custLinFactNeighborX="-27967" custLinFactNeighborY="-22958">
        <dgm:presLayoutVars>
          <dgm:chPref val="3"/>
        </dgm:presLayoutVars>
      </dgm:prSet>
      <dgm:spPr/>
      <dgm:t>
        <a:bodyPr/>
        <a:lstStyle/>
        <a:p>
          <a:endParaRPr lang="ru-RU"/>
        </a:p>
      </dgm:t>
    </dgm:pt>
    <dgm:pt modelId="{5A274115-83F2-4E9F-80F2-C4FCAF6B1F70}" type="pres">
      <dgm:prSet presAssocID="{47FE0C01-0628-4C24-B581-1CD1D79E108E}" presName="horzOne" presStyleCnt="0"/>
      <dgm:spPr/>
    </dgm:pt>
  </dgm:ptLst>
  <dgm:cxnLst>
    <dgm:cxn modelId="{A3059930-7E9F-4448-A5C3-30BFAADF5DAA}" type="presOf" srcId="{47FE0C01-0628-4C24-B581-1CD1D79E108E}" destId="{7725C3D0-285F-4DB3-8FD0-5C355B8B0915}" srcOrd="0" destOrd="0" presId="urn:microsoft.com/office/officeart/2005/8/layout/hierarchy4"/>
    <dgm:cxn modelId="{3AAC1DD4-7214-4FE3-8FEE-F6818D388110}" type="presOf" srcId="{50D6D385-5747-451D-AA47-E9339D3160C0}" destId="{9A2EE4A3-6A82-44FD-8857-07DBFD0D67C4}" srcOrd="0" destOrd="0" presId="urn:microsoft.com/office/officeart/2005/8/layout/hierarchy4"/>
    <dgm:cxn modelId="{E1772E6D-4C5F-4C31-8775-CA36984CAD63}" srcId="{50D6D385-5747-451D-AA47-E9339D3160C0}" destId="{F27C68C6-B9A1-4461-B9F3-E4EF71C0C14A}" srcOrd="0" destOrd="0" parTransId="{15F27E14-0A7A-4498-9406-838EF405992E}" sibTransId="{7A3BC699-0258-4F22-9980-3B5A4E91F36E}"/>
    <dgm:cxn modelId="{E80A0CE0-EE53-49D7-B43A-72B922D1DEBD}" type="presOf" srcId="{F27C68C6-B9A1-4461-B9F3-E4EF71C0C14A}" destId="{50CE5336-3066-4539-9372-78A58C3E6CAF}" srcOrd="0" destOrd="0" presId="urn:microsoft.com/office/officeart/2005/8/layout/hierarchy4"/>
    <dgm:cxn modelId="{5A5072B3-E0BF-47B1-9672-23B205C8E8B7}" srcId="{BCCC72DC-D11B-4BFB-BF16-923217E495F1}" destId="{47FE0C01-0628-4C24-B581-1CD1D79E108E}" srcOrd="1" destOrd="0" parTransId="{C7F5DE83-1BB4-4567-A763-23634D53CEC9}" sibTransId="{8E2B972B-A348-4009-81A7-FC68F3A82AA3}"/>
    <dgm:cxn modelId="{44532D0F-E937-43E3-A791-25C25A36439F}" srcId="{BCCC72DC-D11B-4BFB-BF16-923217E495F1}" destId="{50D6D385-5747-451D-AA47-E9339D3160C0}" srcOrd="0" destOrd="0" parTransId="{9F41B8DC-0677-48D5-A4AA-48F60E4DE382}" sibTransId="{58B12DE1-33EB-4BD7-AECD-C7BBAD44F845}"/>
    <dgm:cxn modelId="{91BC216F-5C49-40D0-9CF9-C1AF14EF9C74}" type="presOf" srcId="{BCCC72DC-D11B-4BFB-BF16-923217E495F1}" destId="{FCB15A52-D2ED-4F00-AE8B-14AB8F48F995}" srcOrd="0" destOrd="0" presId="urn:microsoft.com/office/officeart/2005/8/layout/hierarchy4"/>
    <dgm:cxn modelId="{68747FF4-F856-4D98-A9F3-E496F204518A}" type="presParOf" srcId="{FCB15A52-D2ED-4F00-AE8B-14AB8F48F995}" destId="{9AE52F58-98DF-486B-9743-876F242C8F7B}" srcOrd="0" destOrd="0" presId="urn:microsoft.com/office/officeart/2005/8/layout/hierarchy4"/>
    <dgm:cxn modelId="{A15F185B-9376-4781-8C1A-EE0A00DDC9FB}" type="presParOf" srcId="{9AE52F58-98DF-486B-9743-876F242C8F7B}" destId="{9A2EE4A3-6A82-44FD-8857-07DBFD0D67C4}" srcOrd="0" destOrd="0" presId="urn:microsoft.com/office/officeart/2005/8/layout/hierarchy4"/>
    <dgm:cxn modelId="{F93E7B9A-390F-4C19-9AE7-8827155428C9}" type="presParOf" srcId="{9AE52F58-98DF-486B-9743-876F242C8F7B}" destId="{CDBF2F0C-A349-4FA0-A461-780C371D85A8}" srcOrd="1" destOrd="0" presId="urn:microsoft.com/office/officeart/2005/8/layout/hierarchy4"/>
    <dgm:cxn modelId="{728D1A0D-9CD6-4A70-987B-439B9A7892E1}" type="presParOf" srcId="{9AE52F58-98DF-486B-9743-876F242C8F7B}" destId="{585F1B94-FAD6-4261-9FAF-38D041CB9418}" srcOrd="2" destOrd="0" presId="urn:microsoft.com/office/officeart/2005/8/layout/hierarchy4"/>
    <dgm:cxn modelId="{31D17C2B-10A5-4522-BD61-7B446512214C}" type="presParOf" srcId="{585F1B94-FAD6-4261-9FAF-38D041CB9418}" destId="{3C5E9531-6211-4637-86CE-769A667ED7C2}" srcOrd="0" destOrd="0" presId="urn:microsoft.com/office/officeart/2005/8/layout/hierarchy4"/>
    <dgm:cxn modelId="{03B9F879-AA40-4F70-8A55-5E3E03F44792}" type="presParOf" srcId="{3C5E9531-6211-4637-86CE-769A667ED7C2}" destId="{50CE5336-3066-4539-9372-78A58C3E6CAF}" srcOrd="0" destOrd="0" presId="urn:microsoft.com/office/officeart/2005/8/layout/hierarchy4"/>
    <dgm:cxn modelId="{1E27D42B-A827-444C-BAA4-32900EA96AA8}" type="presParOf" srcId="{3C5E9531-6211-4637-86CE-769A667ED7C2}" destId="{CB7CFB25-E9E1-4BC3-BB52-46BE85A33679}" srcOrd="1" destOrd="0" presId="urn:microsoft.com/office/officeart/2005/8/layout/hierarchy4"/>
    <dgm:cxn modelId="{83AA1671-1CDD-4C39-85B7-BFAD8FB94625}" type="presParOf" srcId="{FCB15A52-D2ED-4F00-AE8B-14AB8F48F995}" destId="{464438EF-4355-41C2-AB31-50EDED4CB236}" srcOrd="1" destOrd="0" presId="urn:microsoft.com/office/officeart/2005/8/layout/hierarchy4"/>
    <dgm:cxn modelId="{E6217484-67DD-4495-BA66-86614657F320}" type="presParOf" srcId="{FCB15A52-D2ED-4F00-AE8B-14AB8F48F995}" destId="{2DEEC810-56AE-42EE-AA0D-9993F4507074}" srcOrd="2" destOrd="0" presId="urn:microsoft.com/office/officeart/2005/8/layout/hierarchy4"/>
    <dgm:cxn modelId="{B7FA5744-61AE-42AE-A724-556F627B8D8D}" type="presParOf" srcId="{2DEEC810-56AE-42EE-AA0D-9993F4507074}" destId="{7725C3D0-285F-4DB3-8FD0-5C355B8B0915}" srcOrd="0" destOrd="0" presId="urn:microsoft.com/office/officeart/2005/8/layout/hierarchy4"/>
    <dgm:cxn modelId="{49BB18B1-5EF0-426B-A4DF-62B6FD83CDEA}" type="presParOf" srcId="{2DEEC810-56AE-42EE-AA0D-9993F4507074}" destId="{5A274115-83F2-4E9F-80F2-C4FCAF6B1F70}"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0E983D0-5424-4DBC-8BDA-6CEBC6975A35}" type="datetimeFigureOut">
              <a:rPr lang="ru-RU"/>
              <a:pPr>
                <a:defRPr/>
              </a:pPr>
              <a:t>27.09.2019</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9BE1794-7200-45DE-82B6-1EB0870E01C5}" type="slidenum">
              <a:rPr lang="ru-RU"/>
              <a:pPr>
                <a:defRPr/>
              </a:pPr>
              <a:t>‹#›</a:t>
            </a:fld>
            <a:endParaRPr lang="ru-RU"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D8A8F5F-E703-4E33-8AF8-E2A48CDAA25E}" type="datetimeFigureOut">
              <a:rPr lang="ru-RU"/>
              <a:pPr>
                <a:defRPr/>
              </a:pPr>
              <a:t>27.09.2019</a:t>
            </a:fld>
            <a:endParaRPr lang="ru-RU" dirty="0"/>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F62955C-0274-4235-A183-8D1446DB6B1C}"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олилиния 175"/>
          <p:cNvSpPr>
            <a:spLocks/>
          </p:cNvSpPr>
          <p:nvPr/>
        </p:nvSpPr>
        <p:spPr bwMode="auto">
          <a:xfrm>
            <a:off x="0" y="5027613"/>
            <a:ext cx="4046538"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a:lstStyle/>
          <a:p>
            <a:pPr fontAlgn="auto">
              <a:spcBef>
                <a:spcPts val="0"/>
              </a:spcBef>
              <a:spcAft>
                <a:spcPts val="0"/>
              </a:spcAft>
              <a:defRPr/>
            </a:pPr>
            <a:endParaRPr lang="ru-RU" dirty="0">
              <a:latin typeface="+mn-lt"/>
              <a:cs typeface="+mn-cs"/>
            </a:endParaRPr>
          </a:p>
        </p:txBody>
      </p:sp>
      <p:sp>
        <p:nvSpPr>
          <p:cNvPr id="5" name="Полилиния 176"/>
          <p:cNvSpPr>
            <a:spLocks/>
          </p:cNvSpPr>
          <p:nvPr/>
        </p:nvSpPr>
        <p:spPr bwMode="auto">
          <a:xfrm>
            <a:off x="0" y="5138738"/>
            <a:ext cx="3687763"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grpSp>
        <p:nvGrpSpPr>
          <p:cNvPr id="6" name="Группа 1352"/>
          <p:cNvGrpSpPr>
            <a:grpSpLocks/>
          </p:cNvGrpSpPr>
          <p:nvPr/>
        </p:nvGrpSpPr>
        <p:grpSpPr bwMode="auto">
          <a:xfrm>
            <a:off x="-7938" y="5268913"/>
            <a:ext cx="2498726" cy="1612900"/>
            <a:chOff x="0" y="5268913"/>
            <a:chExt cx="2498725" cy="1612900"/>
          </a:xfrm>
        </p:grpSpPr>
        <p:sp>
          <p:nvSpPr>
            <p:cNvPr id="7" name="Полилиния 210"/>
            <p:cNvSpPr>
              <a:spLocks/>
            </p:cNvSpPr>
            <p:nvPr/>
          </p:nvSpPr>
          <p:spPr bwMode="auto">
            <a:xfrm>
              <a:off x="69851"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8" name="Полилиния 211"/>
            <p:cNvSpPr>
              <a:spLocks/>
            </p:cNvSpPr>
            <p:nvPr/>
          </p:nvSpPr>
          <p:spPr bwMode="auto">
            <a:xfrm>
              <a:off x="152401"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9" name="Полилиния 212"/>
            <p:cNvSpPr>
              <a:spLocks/>
            </p:cNvSpPr>
            <p:nvPr/>
          </p:nvSpPr>
          <p:spPr bwMode="auto">
            <a:xfrm>
              <a:off x="495301"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0" name="Полилиния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1" name="Полилиния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2" name="Полилиния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3" name="Полилиния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4" name="Полилиния 218"/>
            <p:cNvSpPr>
              <a:spLocks/>
            </p:cNvSpPr>
            <p:nvPr/>
          </p:nvSpPr>
          <p:spPr bwMode="auto">
            <a:xfrm>
              <a:off x="346076"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5" name="Полилиния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6" name="Полилиния 220"/>
            <p:cNvSpPr>
              <a:spLocks/>
            </p:cNvSpPr>
            <p:nvPr/>
          </p:nvSpPr>
          <p:spPr bwMode="auto">
            <a:xfrm>
              <a:off x="31751"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7" name="Полилиния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8" name="Полилиния 222"/>
            <p:cNvSpPr>
              <a:spLocks/>
            </p:cNvSpPr>
            <p:nvPr/>
          </p:nvSpPr>
          <p:spPr bwMode="auto">
            <a:xfrm>
              <a:off x="6350" y="6345238"/>
              <a:ext cx="22226"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9" name="Полилиния 223"/>
            <p:cNvSpPr>
              <a:spLocks/>
            </p:cNvSpPr>
            <p:nvPr/>
          </p:nvSpPr>
          <p:spPr bwMode="auto">
            <a:xfrm>
              <a:off x="6350" y="6259513"/>
              <a:ext cx="9526"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20" name="Полилиния 224"/>
            <p:cNvSpPr>
              <a:spLocks/>
            </p:cNvSpPr>
            <p:nvPr/>
          </p:nvSpPr>
          <p:spPr bwMode="auto">
            <a:xfrm>
              <a:off x="34926"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21" name="Полилиния 225"/>
            <p:cNvSpPr>
              <a:spLocks/>
            </p:cNvSpPr>
            <p:nvPr/>
          </p:nvSpPr>
          <p:spPr bwMode="auto">
            <a:xfrm>
              <a:off x="73026"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22" name="Полилиния 226"/>
            <p:cNvSpPr>
              <a:spLocks/>
            </p:cNvSpPr>
            <p:nvPr/>
          </p:nvSpPr>
          <p:spPr bwMode="auto">
            <a:xfrm>
              <a:off x="47626"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23" name="Полилиния 227"/>
            <p:cNvSpPr>
              <a:spLocks/>
            </p:cNvSpPr>
            <p:nvPr/>
          </p:nvSpPr>
          <p:spPr bwMode="auto">
            <a:xfrm>
              <a:off x="3175" y="6491288"/>
              <a:ext cx="101601"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24" name="Полилиния 228"/>
            <p:cNvSpPr>
              <a:spLocks/>
            </p:cNvSpPr>
            <p:nvPr/>
          </p:nvSpPr>
          <p:spPr bwMode="auto">
            <a:xfrm>
              <a:off x="12701"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25" name="Полилиния 229"/>
            <p:cNvSpPr>
              <a:spLocks/>
            </p:cNvSpPr>
            <p:nvPr/>
          </p:nvSpPr>
          <p:spPr bwMode="auto">
            <a:xfrm>
              <a:off x="15876"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26" name="Полилиния 230"/>
            <p:cNvSpPr>
              <a:spLocks/>
            </p:cNvSpPr>
            <p:nvPr/>
          </p:nvSpPr>
          <p:spPr bwMode="auto">
            <a:xfrm>
              <a:off x="6350" y="6421438"/>
              <a:ext cx="66676"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27" name="Полилиния 231"/>
            <p:cNvSpPr>
              <a:spLocks/>
            </p:cNvSpPr>
            <p:nvPr/>
          </p:nvSpPr>
          <p:spPr bwMode="auto">
            <a:xfrm>
              <a:off x="250826"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28" name="Полилиния 232"/>
            <p:cNvSpPr>
              <a:spLocks/>
            </p:cNvSpPr>
            <p:nvPr/>
          </p:nvSpPr>
          <p:spPr bwMode="auto">
            <a:xfrm>
              <a:off x="234951"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29" name="Полилиния 233"/>
            <p:cNvSpPr>
              <a:spLocks/>
            </p:cNvSpPr>
            <p:nvPr/>
          </p:nvSpPr>
          <p:spPr bwMode="auto">
            <a:xfrm>
              <a:off x="225426"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30" name="Полилиния 234"/>
            <p:cNvSpPr>
              <a:spLocks/>
            </p:cNvSpPr>
            <p:nvPr/>
          </p:nvSpPr>
          <p:spPr bwMode="auto">
            <a:xfrm>
              <a:off x="231776"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31" name="Полилиния 235"/>
            <p:cNvSpPr>
              <a:spLocks/>
            </p:cNvSpPr>
            <p:nvPr/>
          </p:nvSpPr>
          <p:spPr bwMode="auto">
            <a:xfrm>
              <a:off x="244476"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32" name="Полилиния 236"/>
            <p:cNvSpPr>
              <a:spLocks/>
            </p:cNvSpPr>
            <p:nvPr/>
          </p:nvSpPr>
          <p:spPr bwMode="auto">
            <a:xfrm>
              <a:off x="215901"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33" name="Полилиния 237"/>
            <p:cNvSpPr>
              <a:spLocks/>
            </p:cNvSpPr>
            <p:nvPr/>
          </p:nvSpPr>
          <p:spPr bwMode="auto">
            <a:xfrm>
              <a:off x="104776"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34" name="Полилиния 238"/>
            <p:cNvSpPr>
              <a:spLocks/>
            </p:cNvSpPr>
            <p:nvPr/>
          </p:nvSpPr>
          <p:spPr bwMode="auto">
            <a:xfrm>
              <a:off x="193676"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35" name="Полилиния 239"/>
            <p:cNvSpPr>
              <a:spLocks/>
            </p:cNvSpPr>
            <p:nvPr/>
          </p:nvSpPr>
          <p:spPr bwMode="auto">
            <a:xfrm>
              <a:off x="57151"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36" name="Полилиния 240"/>
            <p:cNvSpPr>
              <a:spLocks/>
            </p:cNvSpPr>
            <p:nvPr/>
          </p:nvSpPr>
          <p:spPr bwMode="auto">
            <a:xfrm>
              <a:off x="263526"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37" name="Полилиния 241"/>
            <p:cNvSpPr>
              <a:spLocks/>
            </p:cNvSpPr>
            <p:nvPr/>
          </p:nvSpPr>
          <p:spPr bwMode="auto">
            <a:xfrm>
              <a:off x="231776"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38" name="Полилиния 242"/>
            <p:cNvSpPr>
              <a:spLocks/>
            </p:cNvSpPr>
            <p:nvPr/>
          </p:nvSpPr>
          <p:spPr bwMode="auto">
            <a:xfrm>
              <a:off x="88901"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39" name="Полилиния 243"/>
            <p:cNvSpPr>
              <a:spLocks/>
            </p:cNvSpPr>
            <p:nvPr/>
          </p:nvSpPr>
          <p:spPr bwMode="auto">
            <a:xfrm>
              <a:off x="76201"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40" name="Полилиния 244"/>
            <p:cNvSpPr>
              <a:spLocks/>
            </p:cNvSpPr>
            <p:nvPr/>
          </p:nvSpPr>
          <p:spPr bwMode="auto">
            <a:xfrm>
              <a:off x="98426"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41" name="Полилиния 245"/>
            <p:cNvSpPr>
              <a:spLocks/>
            </p:cNvSpPr>
            <p:nvPr/>
          </p:nvSpPr>
          <p:spPr bwMode="auto">
            <a:xfrm>
              <a:off x="215901"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42" name="Полилиния 246"/>
            <p:cNvSpPr>
              <a:spLocks/>
            </p:cNvSpPr>
            <p:nvPr/>
          </p:nvSpPr>
          <p:spPr bwMode="auto">
            <a:xfrm>
              <a:off x="88901"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43" name="Полилиния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44" name="Полилиния 248"/>
            <p:cNvSpPr>
              <a:spLocks/>
            </p:cNvSpPr>
            <p:nvPr/>
          </p:nvSpPr>
          <p:spPr bwMode="auto">
            <a:xfrm>
              <a:off x="260351"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45" name="Полилиния 249"/>
            <p:cNvSpPr>
              <a:spLocks/>
            </p:cNvSpPr>
            <p:nvPr/>
          </p:nvSpPr>
          <p:spPr bwMode="auto">
            <a:xfrm>
              <a:off x="260351"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46" name="Полилиния 250"/>
            <p:cNvSpPr>
              <a:spLocks/>
            </p:cNvSpPr>
            <p:nvPr/>
          </p:nvSpPr>
          <p:spPr bwMode="auto">
            <a:xfrm>
              <a:off x="161926"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47" name="Полилиния 251"/>
            <p:cNvSpPr>
              <a:spLocks/>
            </p:cNvSpPr>
            <p:nvPr/>
          </p:nvSpPr>
          <p:spPr bwMode="auto">
            <a:xfrm>
              <a:off x="285751"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48" name="Полилиния 252"/>
            <p:cNvSpPr>
              <a:spLocks/>
            </p:cNvSpPr>
            <p:nvPr/>
          </p:nvSpPr>
          <p:spPr bwMode="auto">
            <a:xfrm>
              <a:off x="285751"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49" name="Полилиния 253"/>
            <p:cNvSpPr>
              <a:spLocks/>
            </p:cNvSpPr>
            <p:nvPr/>
          </p:nvSpPr>
          <p:spPr bwMode="auto">
            <a:xfrm>
              <a:off x="152401"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50" name="Полилиния 254"/>
            <p:cNvSpPr>
              <a:spLocks/>
            </p:cNvSpPr>
            <p:nvPr/>
          </p:nvSpPr>
          <p:spPr bwMode="auto">
            <a:xfrm>
              <a:off x="276226"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51" name="Полилиния 255"/>
            <p:cNvSpPr>
              <a:spLocks/>
            </p:cNvSpPr>
            <p:nvPr/>
          </p:nvSpPr>
          <p:spPr bwMode="auto">
            <a:xfrm>
              <a:off x="19051"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52" name="Полилиния 256"/>
            <p:cNvSpPr>
              <a:spLocks/>
            </p:cNvSpPr>
            <p:nvPr/>
          </p:nvSpPr>
          <p:spPr bwMode="auto">
            <a:xfrm>
              <a:off x="28576"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53" name="Полилиния 257"/>
            <p:cNvSpPr>
              <a:spLocks/>
            </p:cNvSpPr>
            <p:nvPr/>
          </p:nvSpPr>
          <p:spPr bwMode="auto">
            <a:xfrm>
              <a:off x="6350" y="5522913"/>
              <a:ext cx="34926"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54" name="Полилиния 258"/>
            <p:cNvSpPr>
              <a:spLocks/>
            </p:cNvSpPr>
            <p:nvPr/>
          </p:nvSpPr>
          <p:spPr bwMode="auto">
            <a:xfrm>
              <a:off x="104776"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55" name="Полилиния 259"/>
            <p:cNvSpPr>
              <a:spLocks/>
            </p:cNvSpPr>
            <p:nvPr/>
          </p:nvSpPr>
          <p:spPr bwMode="auto">
            <a:xfrm>
              <a:off x="161926"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56" name="Полилиния 260"/>
            <p:cNvSpPr>
              <a:spLocks/>
            </p:cNvSpPr>
            <p:nvPr/>
          </p:nvSpPr>
          <p:spPr bwMode="auto">
            <a:xfrm>
              <a:off x="152401"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57" name="Полилиния 261"/>
            <p:cNvSpPr>
              <a:spLocks/>
            </p:cNvSpPr>
            <p:nvPr/>
          </p:nvSpPr>
          <p:spPr bwMode="auto">
            <a:xfrm>
              <a:off x="25401"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58" name="Полилиния 262"/>
            <p:cNvSpPr>
              <a:spLocks/>
            </p:cNvSpPr>
            <p:nvPr/>
          </p:nvSpPr>
          <p:spPr bwMode="auto">
            <a:xfrm>
              <a:off x="285751"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59" name="Полилиния 263"/>
            <p:cNvSpPr>
              <a:spLocks/>
            </p:cNvSpPr>
            <p:nvPr/>
          </p:nvSpPr>
          <p:spPr bwMode="auto">
            <a:xfrm>
              <a:off x="9526"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60" name="Полилиния 264"/>
            <p:cNvSpPr>
              <a:spLocks/>
            </p:cNvSpPr>
            <p:nvPr/>
          </p:nvSpPr>
          <p:spPr bwMode="auto">
            <a:xfrm>
              <a:off x="15876"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61" name="Полилиния 265"/>
            <p:cNvSpPr>
              <a:spLocks/>
            </p:cNvSpPr>
            <p:nvPr/>
          </p:nvSpPr>
          <p:spPr bwMode="auto">
            <a:xfrm>
              <a:off x="3175" y="5268913"/>
              <a:ext cx="57151"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62" name="Полилиния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63" name="Полилиния 267"/>
            <p:cNvSpPr>
              <a:spLocks/>
            </p:cNvSpPr>
            <p:nvPr/>
          </p:nvSpPr>
          <p:spPr bwMode="auto">
            <a:xfrm>
              <a:off x="250826"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64" name="Полилиния 268"/>
            <p:cNvSpPr>
              <a:spLocks/>
            </p:cNvSpPr>
            <p:nvPr/>
          </p:nvSpPr>
          <p:spPr bwMode="auto">
            <a:xfrm>
              <a:off x="12701"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65" name="Полилиния 269"/>
            <p:cNvSpPr>
              <a:spLocks/>
            </p:cNvSpPr>
            <p:nvPr/>
          </p:nvSpPr>
          <p:spPr bwMode="auto">
            <a:xfrm>
              <a:off x="317501"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66" name="Полилиния 270"/>
            <p:cNvSpPr>
              <a:spLocks/>
            </p:cNvSpPr>
            <p:nvPr/>
          </p:nvSpPr>
          <p:spPr bwMode="auto">
            <a:xfrm>
              <a:off x="288926"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67" name="Полилиния 271"/>
            <p:cNvSpPr>
              <a:spLocks/>
            </p:cNvSpPr>
            <p:nvPr/>
          </p:nvSpPr>
          <p:spPr bwMode="auto">
            <a:xfrm>
              <a:off x="285751"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68" name="Полилиния 272"/>
            <p:cNvSpPr>
              <a:spLocks/>
            </p:cNvSpPr>
            <p:nvPr/>
          </p:nvSpPr>
          <p:spPr bwMode="auto">
            <a:xfrm>
              <a:off x="320676"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69" name="Полилиния 273"/>
            <p:cNvSpPr>
              <a:spLocks/>
            </p:cNvSpPr>
            <p:nvPr/>
          </p:nvSpPr>
          <p:spPr bwMode="auto">
            <a:xfrm>
              <a:off x="152401"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70" name="Полилиния 274"/>
            <p:cNvSpPr>
              <a:spLocks/>
            </p:cNvSpPr>
            <p:nvPr/>
          </p:nvSpPr>
          <p:spPr bwMode="auto">
            <a:xfrm>
              <a:off x="495301"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71" name="Полилиния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72" name="Полилиния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73" name="Полилиния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74" name="Полилиния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75" name="Полилиния 279"/>
            <p:cNvSpPr>
              <a:spLocks/>
            </p:cNvSpPr>
            <p:nvPr/>
          </p:nvSpPr>
          <p:spPr bwMode="auto">
            <a:xfrm>
              <a:off x="1076326"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76" name="Полилиния 280"/>
            <p:cNvSpPr>
              <a:spLocks/>
            </p:cNvSpPr>
            <p:nvPr/>
          </p:nvSpPr>
          <p:spPr bwMode="auto">
            <a:xfrm>
              <a:off x="1085851"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77" name="Полилиния 281"/>
            <p:cNvSpPr>
              <a:spLocks/>
            </p:cNvSpPr>
            <p:nvPr/>
          </p:nvSpPr>
          <p:spPr bwMode="auto">
            <a:xfrm>
              <a:off x="1184276"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78" name="Полилиния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79" name="Полилиния 283"/>
            <p:cNvSpPr>
              <a:spLocks/>
            </p:cNvSpPr>
            <p:nvPr/>
          </p:nvSpPr>
          <p:spPr bwMode="auto">
            <a:xfrm>
              <a:off x="488951"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80" name="Полилиния 284"/>
            <p:cNvSpPr>
              <a:spLocks/>
            </p:cNvSpPr>
            <p:nvPr/>
          </p:nvSpPr>
          <p:spPr bwMode="auto">
            <a:xfrm>
              <a:off x="552451"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81" name="Полилиния 285"/>
            <p:cNvSpPr>
              <a:spLocks/>
            </p:cNvSpPr>
            <p:nvPr/>
          </p:nvSpPr>
          <p:spPr bwMode="auto">
            <a:xfrm>
              <a:off x="482601"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82" name="Полилиния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83" name="Полилиния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84" name="Полилиния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85" name="Полилиния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86" name="Полилиния 290"/>
            <p:cNvSpPr>
              <a:spLocks/>
            </p:cNvSpPr>
            <p:nvPr/>
          </p:nvSpPr>
          <p:spPr bwMode="auto">
            <a:xfrm>
              <a:off x="104776"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87" name="Полилиния 291"/>
            <p:cNvSpPr>
              <a:spLocks/>
            </p:cNvSpPr>
            <p:nvPr/>
          </p:nvSpPr>
          <p:spPr bwMode="auto">
            <a:xfrm>
              <a:off x="1044576"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88" name="Полилиния 292"/>
            <p:cNvSpPr>
              <a:spLocks/>
            </p:cNvSpPr>
            <p:nvPr/>
          </p:nvSpPr>
          <p:spPr bwMode="auto">
            <a:xfrm>
              <a:off x="1009651"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89" name="Полилиния 293"/>
            <p:cNvSpPr>
              <a:spLocks/>
            </p:cNvSpPr>
            <p:nvPr/>
          </p:nvSpPr>
          <p:spPr bwMode="auto">
            <a:xfrm>
              <a:off x="1047751"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90" name="Полилиния 294"/>
            <p:cNvSpPr>
              <a:spLocks/>
            </p:cNvSpPr>
            <p:nvPr/>
          </p:nvSpPr>
          <p:spPr bwMode="auto">
            <a:xfrm>
              <a:off x="993776"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91" name="Полилиния 295"/>
            <p:cNvSpPr>
              <a:spLocks/>
            </p:cNvSpPr>
            <p:nvPr/>
          </p:nvSpPr>
          <p:spPr bwMode="auto">
            <a:xfrm>
              <a:off x="908051"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92" name="Полилиния 296"/>
            <p:cNvSpPr>
              <a:spLocks/>
            </p:cNvSpPr>
            <p:nvPr/>
          </p:nvSpPr>
          <p:spPr bwMode="auto">
            <a:xfrm>
              <a:off x="463551"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93" name="Полилиния 297"/>
            <p:cNvSpPr>
              <a:spLocks/>
            </p:cNvSpPr>
            <p:nvPr/>
          </p:nvSpPr>
          <p:spPr bwMode="auto">
            <a:xfrm>
              <a:off x="441326"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94" name="Полилиния 298"/>
            <p:cNvSpPr>
              <a:spLocks/>
            </p:cNvSpPr>
            <p:nvPr/>
          </p:nvSpPr>
          <p:spPr bwMode="auto">
            <a:xfrm>
              <a:off x="463551"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95" name="Полилиния 299"/>
            <p:cNvSpPr>
              <a:spLocks/>
            </p:cNvSpPr>
            <p:nvPr/>
          </p:nvSpPr>
          <p:spPr bwMode="auto">
            <a:xfrm>
              <a:off x="422276"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96" name="Полилиния 300"/>
            <p:cNvSpPr>
              <a:spLocks/>
            </p:cNvSpPr>
            <p:nvPr/>
          </p:nvSpPr>
          <p:spPr bwMode="auto">
            <a:xfrm>
              <a:off x="469901"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97" name="Полилиния 301"/>
            <p:cNvSpPr>
              <a:spLocks/>
            </p:cNvSpPr>
            <p:nvPr/>
          </p:nvSpPr>
          <p:spPr bwMode="auto">
            <a:xfrm>
              <a:off x="473076"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98" name="Полилиния 302"/>
            <p:cNvSpPr>
              <a:spLocks/>
            </p:cNvSpPr>
            <p:nvPr/>
          </p:nvSpPr>
          <p:spPr bwMode="auto">
            <a:xfrm>
              <a:off x="654051"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99" name="Полилиния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00" name="Полилиния 304"/>
            <p:cNvSpPr>
              <a:spLocks/>
            </p:cNvSpPr>
            <p:nvPr/>
          </p:nvSpPr>
          <p:spPr bwMode="auto">
            <a:xfrm>
              <a:off x="781051"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01" name="Полилиния 305"/>
            <p:cNvSpPr>
              <a:spLocks/>
            </p:cNvSpPr>
            <p:nvPr/>
          </p:nvSpPr>
          <p:spPr bwMode="auto">
            <a:xfrm>
              <a:off x="485776"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02" name="Полилиния 306"/>
            <p:cNvSpPr>
              <a:spLocks/>
            </p:cNvSpPr>
            <p:nvPr/>
          </p:nvSpPr>
          <p:spPr bwMode="auto">
            <a:xfrm>
              <a:off x="698501"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03" name="Полилиния 307"/>
            <p:cNvSpPr>
              <a:spLocks/>
            </p:cNvSpPr>
            <p:nvPr/>
          </p:nvSpPr>
          <p:spPr bwMode="auto">
            <a:xfrm>
              <a:off x="257176"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04" name="Полилиния 308"/>
            <p:cNvSpPr>
              <a:spLocks/>
            </p:cNvSpPr>
            <p:nvPr/>
          </p:nvSpPr>
          <p:spPr bwMode="auto">
            <a:xfrm>
              <a:off x="723901"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05" name="Полилиния 309"/>
            <p:cNvSpPr>
              <a:spLocks/>
            </p:cNvSpPr>
            <p:nvPr/>
          </p:nvSpPr>
          <p:spPr bwMode="auto">
            <a:xfrm>
              <a:off x="225426"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06" name="Полилиния 310"/>
            <p:cNvSpPr>
              <a:spLocks/>
            </p:cNvSpPr>
            <p:nvPr/>
          </p:nvSpPr>
          <p:spPr bwMode="auto">
            <a:xfrm>
              <a:off x="485776"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07" name="Полилиния 311"/>
            <p:cNvSpPr>
              <a:spLocks/>
            </p:cNvSpPr>
            <p:nvPr/>
          </p:nvSpPr>
          <p:spPr bwMode="auto">
            <a:xfrm>
              <a:off x="714376"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08" name="Полилиния 312"/>
            <p:cNvSpPr>
              <a:spLocks/>
            </p:cNvSpPr>
            <p:nvPr/>
          </p:nvSpPr>
          <p:spPr bwMode="auto">
            <a:xfrm>
              <a:off x="685801"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09" name="Полилиния 313"/>
            <p:cNvSpPr>
              <a:spLocks/>
            </p:cNvSpPr>
            <p:nvPr/>
          </p:nvSpPr>
          <p:spPr bwMode="auto">
            <a:xfrm>
              <a:off x="371476"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10" name="Полилиния 314"/>
            <p:cNvSpPr>
              <a:spLocks/>
            </p:cNvSpPr>
            <p:nvPr/>
          </p:nvSpPr>
          <p:spPr bwMode="auto">
            <a:xfrm>
              <a:off x="403226"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11" name="Полилиния 315"/>
            <p:cNvSpPr>
              <a:spLocks/>
            </p:cNvSpPr>
            <p:nvPr/>
          </p:nvSpPr>
          <p:spPr bwMode="auto">
            <a:xfrm>
              <a:off x="371476"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12" name="Полилиния 316"/>
            <p:cNvSpPr>
              <a:spLocks/>
            </p:cNvSpPr>
            <p:nvPr/>
          </p:nvSpPr>
          <p:spPr bwMode="auto">
            <a:xfrm>
              <a:off x="330201"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13" name="Полилиния 317"/>
            <p:cNvSpPr>
              <a:spLocks/>
            </p:cNvSpPr>
            <p:nvPr/>
          </p:nvSpPr>
          <p:spPr bwMode="auto">
            <a:xfrm>
              <a:off x="342901"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14" name="Полилиния 318"/>
            <p:cNvSpPr>
              <a:spLocks/>
            </p:cNvSpPr>
            <p:nvPr/>
          </p:nvSpPr>
          <p:spPr bwMode="auto">
            <a:xfrm>
              <a:off x="269876"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15" name="Полилиния 319"/>
            <p:cNvSpPr>
              <a:spLocks/>
            </p:cNvSpPr>
            <p:nvPr/>
          </p:nvSpPr>
          <p:spPr bwMode="auto">
            <a:xfrm>
              <a:off x="482601"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16" name="Полилиния 320"/>
            <p:cNvSpPr>
              <a:spLocks noEditPoints="1"/>
            </p:cNvSpPr>
            <p:nvPr/>
          </p:nvSpPr>
          <p:spPr bwMode="auto">
            <a:xfrm>
              <a:off x="752476"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17" name="Полилиния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18" name="Полилиния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19" name="Полилиния 323"/>
            <p:cNvSpPr>
              <a:spLocks/>
            </p:cNvSpPr>
            <p:nvPr/>
          </p:nvSpPr>
          <p:spPr bwMode="auto">
            <a:xfrm>
              <a:off x="34926"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20" name="Полилиния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21" name="Полилиния 325"/>
            <p:cNvSpPr>
              <a:spLocks/>
            </p:cNvSpPr>
            <p:nvPr/>
          </p:nvSpPr>
          <p:spPr bwMode="auto">
            <a:xfrm>
              <a:off x="133351"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22" name="Полилиния 326"/>
            <p:cNvSpPr>
              <a:spLocks/>
            </p:cNvSpPr>
            <p:nvPr/>
          </p:nvSpPr>
          <p:spPr bwMode="auto">
            <a:xfrm>
              <a:off x="1244601"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23" name="Полилиния 327"/>
            <p:cNvSpPr>
              <a:spLocks noEditPoints="1"/>
            </p:cNvSpPr>
            <p:nvPr/>
          </p:nvSpPr>
          <p:spPr bwMode="auto">
            <a:xfrm>
              <a:off x="1177926"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24" name="Полилиния 328"/>
            <p:cNvSpPr>
              <a:spLocks noEditPoints="1"/>
            </p:cNvSpPr>
            <p:nvPr/>
          </p:nvSpPr>
          <p:spPr bwMode="auto">
            <a:xfrm>
              <a:off x="6350" y="5662613"/>
              <a:ext cx="803276"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25" name="Полилиния 329"/>
            <p:cNvSpPr>
              <a:spLocks/>
            </p:cNvSpPr>
            <p:nvPr/>
          </p:nvSpPr>
          <p:spPr bwMode="auto">
            <a:xfrm>
              <a:off x="0" y="6542088"/>
              <a:ext cx="146051"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26" name="Полилиния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sp>
          <p:nvSpPr>
            <p:cNvPr id="127" name="Полилиния 336"/>
            <p:cNvSpPr>
              <a:spLocks/>
            </p:cNvSpPr>
            <p:nvPr/>
          </p:nvSpPr>
          <p:spPr bwMode="auto">
            <a:xfrm>
              <a:off x="1654175" y="6805613"/>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a:lstStyle/>
            <a:p>
              <a:pPr fontAlgn="auto">
                <a:spcBef>
                  <a:spcPts val="0"/>
                </a:spcBef>
                <a:spcAft>
                  <a:spcPts val="0"/>
                </a:spcAft>
                <a:defRPr/>
              </a:pPr>
              <a:endParaRPr lang="ru-RU" dirty="0">
                <a:latin typeface="+mn-lt"/>
                <a:cs typeface="+mn-cs"/>
              </a:endParaRPr>
            </a:p>
          </p:txBody>
        </p:sp>
      </p:grpSp>
      <p:sp>
        <p:nvSpPr>
          <p:cNvPr id="128" name="Полилиния 174"/>
          <p:cNvSpPr>
            <a:spLocks/>
          </p:cNvSpPr>
          <p:nvPr/>
        </p:nvSpPr>
        <p:spPr bwMode="auto">
          <a:xfrm>
            <a:off x="7586663" y="5129213"/>
            <a:ext cx="4605337"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a:lstStyle/>
          <a:p>
            <a:pPr fontAlgn="auto">
              <a:spcBef>
                <a:spcPts val="0"/>
              </a:spcBef>
              <a:spcAft>
                <a:spcPts val="0"/>
              </a:spcAft>
              <a:defRPr/>
            </a:pPr>
            <a:endParaRPr lang="ru-RU" dirty="0">
              <a:latin typeface="+mn-lt"/>
              <a:cs typeface="+mn-cs"/>
            </a:endParaRPr>
          </a:p>
        </p:txBody>
      </p:sp>
      <p:sp>
        <p:nvSpPr>
          <p:cNvPr id="129" name="Полилиния 177"/>
          <p:cNvSpPr>
            <a:spLocks/>
          </p:cNvSpPr>
          <p:nvPr/>
        </p:nvSpPr>
        <p:spPr bwMode="auto">
          <a:xfrm>
            <a:off x="8059738" y="5243513"/>
            <a:ext cx="4132262"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a:lstStyle/>
          <a:p>
            <a:pPr fontAlgn="auto">
              <a:spcBef>
                <a:spcPts val="0"/>
              </a:spcBef>
              <a:spcAft>
                <a:spcPts val="0"/>
              </a:spcAft>
              <a:defRPr/>
            </a:pPr>
            <a:endParaRPr lang="ru-RU" dirty="0">
              <a:latin typeface="+mn-lt"/>
              <a:cs typeface="+mn-cs"/>
            </a:endParaRPr>
          </a:p>
        </p:txBody>
      </p:sp>
      <p:grpSp>
        <p:nvGrpSpPr>
          <p:cNvPr id="130" name="Группа 1347"/>
          <p:cNvGrpSpPr/>
          <p:nvPr/>
        </p:nvGrpSpPr>
        <p:grpSpPr>
          <a:xfrm>
            <a:off x="9066213" y="5339715"/>
            <a:ext cx="3125787"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31" name="Полилиния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32" name="Полилиния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33" name="Полилиния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34" name="Полилиния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35" name="Полилиния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36" name="Полилиния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37" name="Полилиния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38" name="Полилиния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39" name="Полилиния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40" name="Полилиния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41" name="Полилиния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42" name="Полилиния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43" name="Полилиния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44" name="Полилиния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45" name="Полилиния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46" name="Полилиния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47" name="Полилиния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48" name="Полилиния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49" name="Полилиния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50" name="Полилиния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51" name="Полилиния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52" name="Полилиния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53" name="Полилиния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54" name="Полилиния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55" name="Полилиния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56" name="Полилиния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57" name="Полилиния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58" name="Полилиния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59" name="Полилиния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60" name="Полилиния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61" name="Полилиния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grpSp>
      <p:sp>
        <p:nvSpPr>
          <p:cNvPr id="162" name="Полилиния 331"/>
          <p:cNvSpPr>
            <a:spLocks/>
          </p:cNvSpPr>
          <p:nvPr/>
        </p:nvSpPr>
        <p:spPr bwMode="auto">
          <a:xfrm>
            <a:off x="6824663" y="4976813"/>
            <a:ext cx="5367337"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a:lstStyle/>
          <a:p>
            <a:pPr fontAlgn="auto">
              <a:spcBef>
                <a:spcPts val="0"/>
              </a:spcBef>
              <a:spcAft>
                <a:spcPts val="0"/>
              </a:spcAft>
              <a:defRPr/>
            </a:pPr>
            <a:endParaRPr lang="ru-RU" dirty="0">
              <a:latin typeface="+mn-lt"/>
              <a:cs typeface="+mn-cs"/>
            </a:endParaRPr>
          </a:p>
        </p:txBody>
      </p:sp>
      <p:sp>
        <p:nvSpPr>
          <p:cNvPr id="163" name="Полилиния 333"/>
          <p:cNvSpPr>
            <a:spLocks/>
          </p:cNvSpPr>
          <p:nvPr/>
        </p:nvSpPr>
        <p:spPr bwMode="auto">
          <a:xfrm>
            <a:off x="7475538" y="5110163"/>
            <a:ext cx="4716462"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a:lstStyle/>
          <a:p>
            <a:pPr fontAlgn="auto">
              <a:spcBef>
                <a:spcPts val="0"/>
              </a:spcBef>
              <a:spcAft>
                <a:spcPts val="0"/>
              </a:spcAft>
              <a:defRPr/>
            </a:pPr>
            <a:endParaRPr lang="ru-RU" dirty="0">
              <a:latin typeface="+mn-lt"/>
              <a:cs typeface="+mn-cs"/>
            </a:endParaRPr>
          </a:p>
        </p:txBody>
      </p:sp>
      <p:grpSp>
        <p:nvGrpSpPr>
          <p:cNvPr id="164" name="Группа 1350"/>
          <p:cNvGrpSpPr/>
          <p:nvPr/>
        </p:nvGrpSpPr>
        <p:grpSpPr>
          <a:xfrm>
            <a:off x="1587" y="3359150"/>
            <a:ext cx="12185650" cy="3976688"/>
            <a:chOff x="6350" y="3359150"/>
            <a:chExt cx="12185650" cy="3976688"/>
          </a:xfrm>
          <a:solidFill>
            <a:schemeClr val="bg2">
              <a:lumMod val="75000"/>
            </a:schemeClr>
          </a:solidFill>
        </p:grpSpPr>
        <p:sp>
          <p:nvSpPr>
            <p:cNvPr id="165" name="Полилиния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sp>
          <p:nvSpPr>
            <p:cNvPr id="166" name="Полилиния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a:lstStyle/>
            <a:p>
              <a:pPr fontAlgn="auto">
                <a:spcBef>
                  <a:spcPts val="0"/>
                </a:spcBef>
                <a:spcAft>
                  <a:spcPts val="0"/>
                </a:spcAft>
                <a:defRPr/>
              </a:pPr>
              <a:endParaRPr lang="ru-RU" dirty="0">
                <a:latin typeface="+mn-lt"/>
                <a:cs typeface="+mn-cs"/>
              </a:endParaRPr>
            </a:p>
          </p:txBody>
        </p:sp>
        <p:sp>
          <p:nvSpPr>
            <p:cNvPr id="167" name="Полилиния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extLst>
          </p:spPr>
          <p:txBody>
            <a:bodyPr/>
            <a:lstStyle/>
            <a:p>
              <a:pPr fontAlgn="auto">
                <a:spcBef>
                  <a:spcPts val="0"/>
                </a:spcBef>
                <a:spcAft>
                  <a:spcPts val="0"/>
                </a:spcAft>
                <a:defRPr/>
              </a:pPr>
              <a:endParaRPr lang="ru-RU" dirty="0">
                <a:latin typeface="+mn-lt"/>
                <a:cs typeface="+mn-cs"/>
              </a:endParaRPr>
            </a:p>
          </p:txBody>
        </p:sp>
      </p:grpSp>
      <p:sp>
        <p:nvSpPr>
          <p:cNvPr id="2" name="Заголовок 1"/>
          <p:cNvSpPr>
            <a:spLocks noGrp="1"/>
          </p:cNvSpPr>
          <p:nvPr>
            <p:ph type="ctrTitle"/>
          </p:nvPr>
        </p:nvSpPr>
        <p:spPr>
          <a:xfrm>
            <a:off x="1522412" y="685800"/>
            <a:ext cx="9144000" cy="2895600"/>
          </a:xfrm>
        </p:spPr>
        <p:txBody>
          <a:bodyPr lIns="0">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522412" y="3657599"/>
            <a:ext cx="9144000"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333B87B1-E4DA-4F9B-9134-DE04A84E3FAD}" type="datetime1">
              <a:rPr lang="ru-RU"/>
              <a:pPr>
                <a:defRPr/>
              </a:pPr>
              <a:t>27.09.2019</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A02A03D-5168-4C3F-8FAD-0423F6898F52}" type="slidenum">
              <a:rPr lang="ru-RU"/>
              <a:pPr>
                <a:defRPr/>
              </a:pPr>
              <a:t>‹#›</a:t>
            </a:fld>
            <a:endParaRPr lang="ru-RU"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2628" y="274638"/>
            <a:ext cx="2628215" cy="5897562"/>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837982" y="274638"/>
            <a:ext cx="7732286" cy="5897562"/>
          </a:xfrm>
        </p:spPr>
        <p:txBody>
          <a:bodyPr vert="eaVert"/>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EEE6161B-9F4B-47FB-8963-3B747B333CF9}" type="datetime1">
              <a:rPr lang="ru-RU"/>
              <a:pPr>
                <a:defRPr/>
              </a:pPr>
              <a:t>27.09.2019</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506A8C5-5D1C-498A-98F5-7B3C7712742C}" type="slidenum">
              <a:rPr lang="ru-RU"/>
              <a:pPr>
                <a:defRPr/>
              </a:pPr>
              <a:t>‹#›</a:t>
            </a:fld>
            <a:endParaRPr lang="ru-RU"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545E3A80-2392-4C4D-997C-8D9C884A1817}" type="datetime1">
              <a:rPr lang="ru-RU"/>
              <a:pPr>
                <a:defRPr/>
              </a:pPr>
              <a:t>27.09.2019</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FC913A8-D7FD-46F3-80A3-710252B3ED42}" type="slidenum">
              <a:rPr lang="ru-RU"/>
              <a:pPr>
                <a:defRPr/>
              </a:pPr>
              <a:t>‹#›</a:t>
            </a:fld>
            <a:endParaRPr lang="ru-RU"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2" y="1676400"/>
            <a:ext cx="9144000" cy="3200400"/>
          </a:xfrm>
        </p:spPr>
        <p:txBody>
          <a:bodyPr lIns="0">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ru-RU" smtClean="0"/>
              <a:t>Образец заголовка</a:t>
            </a:r>
            <a:endParaRPr lang="ru-RU" dirty="0"/>
          </a:p>
        </p:txBody>
      </p:sp>
      <p:sp>
        <p:nvSpPr>
          <p:cNvPr id="3" name="Текст 2"/>
          <p:cNvSpPr>
            <a:spLocks noGrp="1"/>
          </p:cNvSpPr>
          <p:nvPr>
            <p:ph type="body" idx="1"/>
          </p:nvPr>
        </p:nvSpPr>
        <p:spPr>
          <a:xfrm>
            <a:off x="1522412" y="5029200"/>
            <a:ext cx="9144000" cy="982980"/>
          </a:xfrm>
        </p:spPr>
        <p:txBody>
          <a:bodyPr lIns="0" anchor="t"/>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01A2307-6853-413A-B3DB-CEAF358A3A66}" type="datetime1">
              <a:rPr lang="ru-RU"/>
              <a:pPr>
                <a:defRPr/>
              </a:pPr>
              <a:t>27.09.2019</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392807F-F00D-4578-BE8E-2872DDA0D13D}"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522413" y="1828800"/>
            <a:ext cx="4480560"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185853" y="1828800"/>
            <a:ext cx="4480560"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3"/>
          <p:cNvSpPr>
            <a:spLocks noGrp="1"/>
          </p:cNvSpPr>
          <p:nvPr>
            <p:ph type="dt" sz="half" idx="10"/>
          </p:nvPr>
        </p:nvSpPr>
        <p:spPr/>
        <p:txBody>
          <a:bodyPr/>
          <a:lstStyle>
            <a:lvl1pPr>
              <a:defRPr/>
            </a:lvl1pPr>
          </a:lstStyle>
          <a:p>
            <a:pPr>
              <a:defRPr/>
            </a:pPr>
            <a:fld id="{5D8E789E-F788-46DE-AC9A-DE7D984941C6}" type="datetime1">
              <a:rPr lang="ru-RU"/>
              <a:pPr>
                <a:defRPr/>
              </a:pPr>
              <a:t>27.09.2019</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7018454-A7B4-4D52-B162-4529F6A1F17E}" type="slidenum">
              <a:rPr lang="ru-RU"/>
              <a:pPr>
                <a:defRPr/>
              </a:pPr>
              <a:t>‹#›</a:t>
            </a:fld>
            <a:endParaRPr lang="ru-RU"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1522413" y="1828800"/>
            <a:ext cx="4480560" cy="838200"/>
          </a:xfrm>
        </p:spPr>
        <p:txBody>
          <a:bodyPr anchor="b"/>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ru-RU" smtClean="0"/>
              <a:t>Образец текста</a:t>
            </a:r>
          </a:p>
        </p:txBody>
      </p:sp>
      <p:sp>
        <p:nvSpPr>
          <p:cNvPr id="4" name="Объект 3"/>
          <p:cNvSpPr>
            <a:spLocks noGrp="1"/>
          </p:cNvSpPr>
          <p:nvPr>
            <p:ph sz="half" idx="2"/>
          </p:nvPr>
        </p:nvSpPr>
        <p:spPr>
          <a:xfrm>
            <a:off x="152241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185853" y="1828800"/>
            <a:ext cx="4480560" cy="838200"/>
          </a:xfrm>
        </p:spPr>
        <p:txBody>
          <a:bodyPr anchor="b"/>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ru-RU" smtClean="0"/>
              <a:t>Образец текста</a:t>
            </a:r>
          </a:p>
        </p:txBody>
      </p:sp>
      <p:sp>
        <p:nvSpPr>
          <p:cNvPr id="6" name="Объект 5"/>
          <p:cNvSpPr>
            <a:spLocks noGrp="1"/>
          </p:cNvSpPr>
          <p:nvPr>
            <p:ph sz="quarter" idx="4"/>
          </p:nvPr>
        </p:nvSpPr>
        <p:spPr>
          <a:xfrm>
            <a:off x="618585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Заголовок 9"/>
          <p:cNvSpPr>
            <a:spLocks noGrp="1"/>
          </p:cNvSpPr>
          <p:nvPr>
            <p:ph type="title"/>
          </p:nvPr>
        </p:nvSpPr>
        <p:spPr/>
        <p:txBody>
          <a:bodyPr/>
          <a:lstStyle/>
          <a:p>
            <a:r>
              <a:rPr lang="ru-RU" smtClean="0"/>
              <a:t>Образец заголовка</a:t>
            </a:r>
            <a:endParaRPr lang="ru-RU" dirty="0"/>
          </a:p>
        </p:txBody>
      </p:sp>
      <p:sp>
        <p:nvSpPr>
          <p:cNvPr id="7" name="Дата 3"/>
          <p:cNvSpPr>
            <a:spLocks noGrp="1"/>
          </p:cNvSpPr>
          <p:nvPr>
            <p:ph type="dt" sz="half" idx="10"/>
          </p:nvPr>
        </p:nvSpPr>
        <p:spPr/>
        <p:txBody>
          <a:bodyPr/>
          <a:lstStyle>
            <a:lvl1pPr>
              <a:defRPr/>
            </a:lvl1pPr>
          </a:lstStyle>
          <a:p>
            <a:pPr>
              <a:defRPr/>
            </a:pPr>
            <a:fld id="{8532ABCE-AB17-444D-B3BB-F176A928963C}" type="datetime1">
              <a:rPr lang="ru-RU"/>
              <a:pPr>
                <a:defRPr/>
              </a:pPr>
              <a:t>27.09.2019</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1D29F5C-FB1C-48A8-B84B-65508E60D007}" type="slidenum">
              <a:rPr lang="ru-RU"/>
              <a:pPr>
                <a:defRPr/>
              </a:pPr>
              <a:t>‹#›</a:t>
            </a:fld>
            <a:endParaRPr lang="ru-RU"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3" y="402276"/>
            <a:ext cx="9144000" cy="1160462"/>
          </a:xfrm>
        </p:spPr>
        <p:txBody>
          <a:bodyPr/>
          <a:lstStyle/>
          <a:p>
            <a:r>
              <a:rPr lang="ru-RU" smtClean="0"/>
              <a:t>Образец заголовка</a:t>
            </a:r>
            <a:endParaRPr lang="ru-RU" dirty="0"/>
          </a:p>
        </p:txBody>
      </p:sp>
      <p:sp>
        <p:nvSpPr>
          <p:cNvPr id="3" name="Дата 3"/>
          <p:cNvSpPr>
            <a:spLocks noGrp="1"/>
          </p:cNvSpPr>
          <p:nvPr>
            <p:ph type="dt" sz="half" idx="10"/>
          </p:nvPr>
        </p:nvSpPr>
        <p:spPr/>
        <p:txBody>
          <a:bodyPr/>
          <a:lstStyle>
            <a:lvl1pPr>
              <a:defRPr/>
            </a:lvl1pPr>
          </a:lstStyle>
          <a:p>
            <a:pPr>
              <a:defRPr/>
            </a:pPr>
            <a:fld id="{5149C5D4-9493-4F04-A8FA-DB65F4299525}" type="datetime1">
              <a:rPr lang="ru-RU"/>
              <a:pPr>
                <a:defRPr/>
              </a:pPr>
              <a:t>27.09.2019</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5265D80-DF61-45DE-9931-358BF0738E9A}" type="slidenum">
              <a:rPr lang="ru-RU"/>
              <a:pPr>
                <a:defRPr/>
              </a:pPr>
              <a:t>‹#›</a:t>
            </a:fld>
            <a:endParaRPr lang="ru-RU"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EB5694C-1687-4262-A64F-5FEC66710798}" type="datetime1">
              <a:rPr lang="ru-RU"/>
              <a:pPr>
                <a:defRPr/>
              </a:pPr>
              <a:t>27.09.2019</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7158F9C-CAC4-425D-8C6E-C998B0FD6160}" type="slidenum">
              <a:rPr lang="ru-RU"/>
              <a:pPr>
                <a:defRPr/>
              </a:pPr>
              <a:t>‹#›</a:t>
            </a:fld>
            <a:endParaRPr lang="ru-RU"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5214" y="741872"/>
            <a:ext cx="4190998" cy="2687128"/>
          </a:xfrm>
        </p:spPr>
        <p:txBody>
          <a:bodyPr/>
          <a:lstStyle>
            <a:lvl1pPr algn="l">
              <a:defRPr sz="4000" b="1"/>
            </a:lvl1pPr>
          </a:lstStyle>
          <a:p>
            <a:r>
              <a:rPr lang="ru-RU" smtClean="0"/>
              <a:t>Образец заголовка</a:t>
            </a:r>
            <a:endParaRPr lang="ru-RU" dirty="0"/>
          </a:p>
        </p:txBody>
      </p:sp>
      <p:sp>
        <p:nvSpPr>
          <p:cNvPr id="3" name="Объект 2"/>
          <p:cNvSpPr>
            <a:spLocks noGrp="1"/>
          </p:cNvSpPr>
          <p:nvPr>
            <p:ph idx="1"/>
          </p:nvPr>
        </p:nvSpPr>
        <p:spPr>
          <a:xfrm>
            <a:off x="5561012" y="761999"/>
            <a:ext cx="5562601" cy="5257801"/>
          </a:xfrm>
        </p:spPr>
        <p:txBody>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1065214" y="3581400"/>
            <a:ext cx="4190998" cy="2438400"/>
          </a:xfrm>
        </p:spPr>
        <p:txBody>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5709CF0-88A3-4F47-8D88-56FFA86A14DD}" type="datetime1">
              <a:rPr lang="ru-RU"/>
              <a:pPr>
                <a:defRPr/>
              </a:pPr>
              <a:t>27.09.2019</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678DC91-E3F6-41D7-B3C2-5B856D5CFBA1}" type="slidenum">
              <a:rPr lang="ru-RU"/>
              <a:pPr>
                <a:defRPr/>
              </a:pPr>
              <a:t>‹#›</a:t>
            </a:fld>
            <a:endParaRPr lang="ru-RU"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5212" y="741872"/>
            <a:ext cx="4190999" cy="2687128"/>
          </a:xfrm>
        </p:spPr>
        <p:txBody>
          <a:bodyPr/>
          <a:lstStyle>
            <a:lvl1pPr algn="l">
              <a:defRPr sz="4000" b="1"/>
            </a:lvl1pPr>
          </a:lstStyle>
          <a:p>
            <a:r>
              <a:rPr lang="ru-RU" smtClean="0"/>
              <a:t>Образец заголовка</a:t>
            </a:r>
            <a:endParaRPr lang="ru-RU" dirty="0"/>
          </a:p>
        </p:txBody>
      </p:sp>
      <p:sp>
        <p:nvSpPr>
          <p:cNvPr id="3" name="Рисунок 2"/>
          <p:cNvSpPr>
            <a:spLocks noGrp="1"/>
          </p:cNvSpPr>
          <p:nvPr>
            <p:ph type="pic" idx="1"/>
          </p:nvPr>
        </p:nvSpPr>
        <p:spPr>
          <a:xfrm>
            <a:off x="5561013" y="762000"/>
            <a:ext cx="5562600"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dirty="0"/>
          </a:p>
        </p:txBody>
      </p:sp>
      <p:sp>
        <p:nvSpPr>
          <p:cNvPr id="4" name="Текст 3"/>
          <p:cNvSpPr>
            <a:spLocks noGrp="1"/>
          </p:cNvSpPr>
          <p:nvPr>
            <p:ph type="body" sz="half" idx="2"/>
          </p:nvPr>
        </p:nvSpPr>
        <p:spPr>
          <a:xfrm>
            <a:off x="1065212" y="3581400"/>
            <a:ext cx="4190999" cy="2438400"/>
          </a:xfrm>
        </p:spPr>
        <p:txBody>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4FA3025-8C85-4EEE-AECF-4A7011135C25}" type="datetime1">
              <a:rPr lang="ru-RU"/>
              <a:pPr>
                <a:defRPr/>
              </a:pPr>
              <a:t>27.09.2019</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3563EB3-3B47-49F4-8518-9752BE4B837E}" type="slidenum">
              <a:rPr lang="ru-RU"/>
              <a:pPr>
                <a:defRPr/>
              </a:pPr>
              <a:t>‹#›</a:t>
            </a:fld>
            <a:endParaRPr lang="ru-RU"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atMod val="100000"/>
                <a:lumMod val="160000"/>
              </a:schemeClr>
            </a:gs>
            <a:gs pos="45000">
              <a:schemeClr val="bg2">
                <a:lumMod val="85000"/>
                <a:lumOff val="15000"/>
              </a:scheme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305" name="Полилиния 330"/>
          <p:cNvSpPr>
            <a:spLocks/>
          </p:cNvSpPr>
          <p:nvPr/>
        </p:nvSpPr>
        <p:spPr bwMode="auto">
          <a:xfrm>
            <a:off x="0" y="5524500"/>
            <a:ext cx="12198350" cy="1331913"/>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a:lstStyle/>
          <a:p>
            <a:pPr fontAlgn="auto">
              <a:spcBef>
                <a:spcPts val="0"/>
              </a:spcBef>
              <a:spcAft>
                <a:spcPts val="0"/>
              </a:spcAft>
              <a:defRPr/>
            </a:pPr>
            <a:endParaRPr lang="ru-RU" dirty="0">
              <a:latin typeface="+mn-lt"/>
              <a:cs typeface="+mn-cs"/>
            </a:endParaRPr>
          </a:p>
        </p:txBody>
      </p:sp>
      <p:sp>
        <p:nvSpPr>
          <p:cNvPr id="2" name="Заголовок 1"/>
          <p:cNvSpPr>
            <a:spLocks noGrp="1"/>
          </p:cNvSpPr>
          <p:nvPr>
            <p:ph type="title"/>
          </p:nvPr>
        </p:nvSpPr>
        <p:spPr>
          <a:xfrm>
            <a:off x="1522413" y="401638"/>
            <a:ext cx="9144000" cy="1160462"/>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522413" y="1828800"/>
            <a:ext cx="9144000" cy="41910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p>
          <a:p>
            <a:pPr lvl="5"/>
            <a:r>
              <a:rPr lang="ru-RU" dirty="0" smtClean="0"/>
              <a:t>Шесть</a:t>
            </a:r>
          </a:p>
          <a:p>
            <a:pPr lvl="6"/>
            <a:r>
              <a:rPr lang="ru-RU" dirty="0" smtClean="0"/>
              <a:t>Семь</a:t>
            </a:r>
          </a:p>
          <a:p>
            <a:pPr lvl="7"/>
            <a:r>
              <a:rPr lang="ru-RU" dirty="0" smtClean="0"/>
              <a:t>Восемь</a:t>
            </a:r>
          </a:p>
          <a:p>
            <a:pPr lvl="8"/>
            <a:r>
              <a:rPr lang="ru-RU" dirty="0" smtClean="0"/>
              <a:t>Девять</a:t>
            </a:r>
            <a:endParaRPr lang="ru-RU" dirty="0"/>
          </a:p>
        </p:txBody>
      </p:sp>
      <p:sp>
        <p:nvSpPr>
          <p:cNvPr id="4" name="Дата 3"/>
          <p:cNvSpPr>
            <a:spLocks noGrp="1"/>
          </p:cNvSpPr>
          <p:nvPr>
            <p:ph type="dt" sz="half" idx="2"/>
          </p:nvPr>
        </p:nvSpPr>
        <p:spPr>
          <a:xfrm>
            <a:off x="8434388" y="6413500"/>
            <a:ext cx="1241425" cy="2508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cs typeface="+mn-cs"/>
              </a:defRPr>
            </a:lvl1pPr>
          </a:lstStyle>
          <a:p>
            <a:pPr>
              <a:defRPr/>
            </a:pPr>
            <a:fld id="{D6D97333-5853-43B1-930E-14552BD1A1BC}" type="datetime1">
              <a:rPr lang="ru-RU"/>
              <a:pPr>
                <a:defRPr/>
              </a:pPr>
              <a:t>27.09.2019</a:t>
            </a:fld>
            <a:endParaRPr lang="ru-RU" dirty="0"/>
          </a:p>
        </p:txBody>
      </p:sp>
      <p:sp>
        <p:nvSpPr>
          <p:cNvPr id="5" name="Нижний колонтитул 4"/>
          <p:cNvSpPr>
            <a:spLocks noGrp="1"/>
          </p:cNvSpPr>
          <p:nvPr>
            <p:ph type="ftr" sz="quarter" idx="3"/>
          </p:nvPr>
        </p:nvSpPr>
        <p:spPr>
          <a:xfrm>
            <a:off x="1527175" y="6413500"/>
            <a:ext cx="6777038" cy="250825"/>
          </a:xfrm>
          <a:prstGeom prst="rect">
            <a:avLst/>
          </a:prstGeom>
        </p:spPr>
        <p:txBody>
          <a:bodyPr vert="horz" lIns="91440" tIns="45720" rIns="91440" bIns="45720" rtlCol="0" anchor="ctr"/>
          <a:lstStyle>
            <a:lvl1pPr algn="l" fontAlgn="auto">
              <a:spcBef>
                <a:spcPts val="0"/>
              </a:spcBef>
              <a:spcAft>
                <a:spcPts val="0"/>
              </a:spcAft>
              <a:defRPr sz="1000" dirty="0">
                <a:solidFill>
                  <a:schemeClr val="tx1"/>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9828213" y="6413500"/>
            <a:ext cx="855662" cy="2508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cs typeface="+mn-cs"/>
              </a:defRPr>
            </a:lvl1pPr>
          </a:lstStyle>
          <a:p>
            <a:pPr>
              <a:defRPr/>
            </a:pPr>
            <a:fld id="{B3CE9AB9-B6B8-4F62-82B8-79B53D965D19}" type="slidenum">
              <a:rPr lang="ru-RU"/>
              <a:pPr>
                <a:defRPr/>
              </a:pPr>
              <a:t>‹#›</a:t>
            </a:fld>
            <a:endParaRPr lang="ru-RU" dirty="0"/>
          </a:p>
        </p:txBody>
      </p:sp>
    </p:spTree>
  </p:cSld>
  <p:clrMap bg1="dk1" tx1="lt1" bg2="dk2" tx2="lt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Lst>
  <p:transition spd="med">
    <p:fade/>
  </p:transition>
  <p:timing>
    <p:tnLst>
      <p:par>
        <p:cTn id="1" dur="indefinite" restart="never" nodeType="tmRoot"/>
      </p:par>
    </p:tnLst>
  </p:timing>
  <p:hf sldNum="0" hdr="0" ftr="0" dt="0"/>
  <p:txStyles>
    <p:titleStyle>
      <a:lvl1pPr algn="l" rtl="0" fontAlgn="base">
        <a:lnSpc>
          <a:spcPct val="90000"/>
        </a:lnSpc>
        <a:spcBef>
          <a:spcPct val="0"/>
        </a:spcBef>
        <a:spcAft>
          <a:spcPct val="0"/>
        </a:spcAft>
        <a:defRPr sz="3800" b="1" kern="120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algn="l" rtl="0" fontAlgn="base">
        <a:lnSpc>
          <a:spcPct val="90000"/>
        </a:lnSpc>
        <a:spcBef>
          <a:spcPct val="0"/>
        </a:spcBef>
        <a:spcAft>
          <a:spcPct val="0"/>
        </a:spcAft>
        <a:defRPr sz="3800" b="1">
          <a:solidFill>
            <a:schemeClr val="tx1"/>
          </a:solidFill>
          <a:latin typeface="Constantia" pitchFamily="18" charset="0"/>
        </a:defRPr>
      </a:lvl2pPr>
      <a:lvl3pPr algn="l" rtl="0" fontAlgn="base">
        <a:lnSpc>
          <a:spcPct val="90000"/>
        </a:lnSpc>
        <a:spcBef>
          <a:spcPct val="0"/>
        </a:spcBef>
        <a:spcAft>
          <a:spcPct val="0"/>
        </a:spcAft>
        <a:defRPr sz="3800" b="1">
          <a:solidFill>
            <a:schemeClr val="tx1"/>
          </a:solidFill>
          <a:latin typeface="Constantia" pitchFamily="18" charset="0"/>
        </a:defRPr>
      </a:lvl3pPr>
      <a:lvl4pPr algn="l" rtl="0" fontAlgn="base">
        <a:lnSpc>
          <a:spcPct val="90000"/>
        </a:lnSpc>
        <a:spcBef>
          <a:spcPct val="0"/>
        </a:spcBef>
        <a:spcAft>
          <a:spcPct val="0"/>
        </a:spcAft>
        <a:defRPr sz="3800" b="1">
          <a:solidFill>
            <a:schemeClr val="tx1"/>
          </a:solidFill>
          <a:latin typeface="Constantia" pitchFamily="18" charset="0"/>
        </a:defRPr>
      </a:lvl4pPr>
      <a:lvl5pPr algn="l" rtl="0" fontAlgn="base">
        <a:lnSpc>
          <a:spcPct val="90000"/>
        </a:lnSpc>
        <a:spcBef>
          <a:spcPct val="0"/>
        </a:spcBef>
        <a:spcAft>
          <a:spcPct val="0"/>
        </a:spcAft>
        <a:defRPr sz="3800" b="1">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rtl="0" fontAlgn="base">
        <a:lnSpc>
          <a:spcPct val="90000"/>
        </a:lnSpc>
        <a:spcBef>
          <a:spcPts val="1800"/>
        </a:spcBef>
        <a:spcAft>
          <a:spcPct val="0"/>
        </a:spcAft>
        <a:buClr>
          <a:schemeClr val="tx1"/>
        </a:buClr>
        <a:buFont typeface="Arial"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rtl="0" fontAlgn="base">
        <a:lnSpc>
          <a:spcPct val="90000"/>
        </a:lnSpc>
        <a:spcBef>
          <a:spcPts val="1200"/>
        </a:spcBef>
        <a:spcAft>
          <a:spcPct val="0"/>
        </a:spcAft>
        <a:buClr>
          <a:schemeClr val="tx1"/>
        </a:buClr>
        <a:buFont typeface="Arial"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563" algn="l" rtl="0" fontAlgn="base">
        <a:lnSpc>
          <a:spcPct val="90000"/>
        </a:lnSpc>
        <a:spcBef>
          <a:spcPts val="1000"/>
        </a:spcBef>
        <a:spcAft>
          <a:spcPct val="0"/>
        </a:spcAft>
        <a:buClr>
          <a:schemeClr val="tx1"/>
        </a:buClr>
        <a:buFont typeface="Arial" charset="0"/>
        <a:buChar char="•"/>
        <a:defRPr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363" indent="-182563" algn="l" rtl="0" fontAlgn="base">
        <a:lnSpc>
          <a:spcPct val="90000"/>
        </a:lnSpc>
        <a:spcBef>
          <a:spcPts val="800"/>
        </a:spcBef>
        <a:spcAft>
          <a:spcPct val="0"/>
        </a:spcAft>
        <a:buClr>
          <a:schemeClr val="tx1"/>
        </a:buClr>
        <a:buFont typeface="Arial"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0925" indent="-182563" algn="l" rtl="0" fontAlgn="base">
        <a:lnSpc>
          <a:spcPct val="90000"/>
        </a:lnSpc>
        <a:spcBef>
          <a:spcPts val="600"/>
        </a:spcBef>
        <a:spcAft>
          <a:spcPct val="0"/>
        </a:spcAft>
        <a:buClr>
          <a:schemeClr val="tx1"/>
        </a:buClr>
        <a:buFont typeface="Arial"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sib-har@mail.ru"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522413" y="685800"/>
            <a:ext cx="9144000" cy="2895600"/>
          </a:xfrm>
        </p:spPr>
        <p:txBody>
          <a:bodyPr/>
          <a:lstStyle/>
          <a:p>
            <a:pPr fontAlgn="auto">
              <a:spcBef>
                <a:spcPts val="0"/>
              </a:spcBef>
              <a:spcAft>
                <a:spcPts val="0"/>
              </a:spcAft>
              <a:defRPr/>
            </a:pPr>
            <a:r>
              <a:rPr lang="ru-RU" dirty="0" smtClean="0">
                <a:effectLst>
                  <a:outerShdw blurRad="50800" dist="25400" dir="2700000" algn="br">
                    <a:srgbClr val="626817">
                      <a:alpha val="50000"/>
                      <a:lumMod val="50000"/>
                    </a:srgbClr>
                  </a:outerShdw>
                </a:effectLst>
                <a:latin typeface="Arial Black" panose="020B0A04020102020204" pitchFamily="34" charset="0"/>
              </a:rPr>
              <a:t/>
            </a:r>
            <a:br>
              <a:rPr lang="ru-RU" dirty="0" smtClean="0">
                <a:effectLst>
                  <a:outerShdw blurRad="50800" dist="25400" dir="2700000" algn="br">
                    <a:srgbClr val="626817">
                      <a:alpha val="50000"/>
                      <a:lumMod val="50000"/>
                    </a:srgbClr>
                  </a:outerShdw>
                </a:effectLst>
                <a:latin typeface="Arial Black" panose="020B0A04020102020204" pitchFamily="34" charset="0"/>
              </a:rPr>
            </a:br>
            <a:endParaRPr lang="ru-RU" dirty="0">
              <a:effectLst>
                <a:outerShdw blurRad="50800" dist="25400" dir="2700000" algn="br">
                  <a:srgbClr val="626817">
                    <a:alpha val="50000"/>
                    <a:lumMod val="50000"/>
                  </a:srgbClr>
                </a:outerShdw>
              </a:effectLst>
              <a:latin typeface="Arial Black" panose="020B0A04020102020204" pitchFamily="34" charset="0"/>
            </a:endParaRPr>
          </a:p>
        </p:txBody>
      </p:sp>
      <p:sp>
        <p:nvSpPr>
          <p:cNvPr id="9" name="Подзаголовок 8"/>
          <p:cNvSpPr>
            <a:spLocks noGrp="1"/>
          </p:cNvSpPr>
          <p:nvPr>
            <p:ph type="subTitle" idx="1"/>
          </p:nvPr>
        </p:nvSpPr>
        <p:spPr>
          <a:xfrm>
            <a:off x="1125538" y="3933825"/>
            <a:ext cx="9144000" cy="1319213"/>
          </a:xfrm>
        </p:spPr>
        <p:txBody>
          <a:bodyPr/>
          <a:lstStyle/>
          <a:p>
            <a:pPr fontAlgn="auto">
              <a:spcAft>
                <a:spcPts val="0"/>
              </a:spcAft>
              <a:buFont typeface="Arial" pitchFamily="34" charset="0"/>
              <a:buNone/>
              <a:defRPr/>
            </a:pPr>
            <a:r>
              <a:rPr lang="ru-RU" dirty="0" smtClean="0">
                <a:solidFill>
                  <a:srgbClr val="FFC000"/>
                </a:solidFill>
                <a:effectLst>
                  <a:outerShdw blurRad="50800" dist="25400" dir="2700000" algn="tr">
                    <a:srgbClr val="626817">
                      <a:alpha val="50000"/>
                      <a:lumMod val="50000"/>
                    </a:srgbClr>
                  </a:outerShdw>
                </a:effectLst>
              </a:rPr>
              <a:t>ГОДОВОЙ Отчёт </a:t>
            </a:r>
            <a:r>
              <a:rPr lang="ru-RU" sz="2400" dirty="0" smtClean="0">
                <a:solidFill>
                  <a:srgbClr val="FFC000"/>
                </a:solidFill>
                <a:effectLst>
                  <a:outerShdw blurRad="50800" dist="25400" dir="2700000" algn="tr">
                    <a:srgbClr val="626817">
                      <a:alpha val="50000"/>
                      <a:lumMod val="50000"/>
                    </a:srgbClr>
                  </a:outerShdw>
                </a:effectLst>
              </a:rPr>
              <a:t>ЗА</a:t>
            </a:r>
            <a:r>
              <a:rPr lang="ru-RU" dirty="0" smtClean="0">
                <a:solidFill>
                  <a:srgbClr val="FFC000"/>
                </a:solidFill>
                <a:effectLst>
                  <a:outerShdw blurRad="50800" dist="25400" dir="2700000" algn="tr">
                    <a:srgbClr val="626817">
                      <a:alpha val="50000"/>
                      <a:lumMod val="50000"/>
                    </a:srgbClr>
                  </a:outerShdw>
                </a:effectLst>
              </a:rPr>
              <a:t> 2018 </a:t>
            </a:r>
            <a:r>
              <a:rPr lang="ru-RU" sz="2400" dirty="0" smtClean="0">
                <a:solidFill>
                  <a:srgbClr val="FFC000"/>
                </a:solidFill>
                <a:effectLst>
                  <a:outerShdw blurRad="50800" dist="25400" dir="2700000" algn="tr">
                    <a:srgbClr val="626817">
                      <a:alpha val="50000"/>
                      <a:lumMod val="50000"/>
                    </a:srgbClr>
                  </a:outerShdw>
                </a:effectLst>
              </a:rPr>
              <a:t>ГОД</a:t>
            </a:r>
            <a:endParaRPr lang="ru-RU" sz="2400" dirty="0">
              <a:solidFill>
                <a:srgbClr val="FFC000"/>
              </a:solidFill>
              <a:effectLst>
                <a:outerShdw blurRad="50800" dist="25400" dir="2700000" algn="tr">
                  <a:srgbClr val="626817">
                    <a:alpha val="50000"/>
                    <a:lumMod val="50000"/>
                  </a:srgbClr>
                </a:outerShdw>
              </a:effectLst>
            </a:endParaRPr>
          </a:p>
        </p:txBody>
      </p:sp>
      <p:pic>
        <p:nvPicPr>
          <p:cNvPr id="15363" name="Рисунок 1" descr="Сибирский характер - Быстрый просмотр ACDSee"/>
          <p:cNvPicPr>
            <a:picLocks noChangeAspect="1"/>
          </p:cNvPicPr>
          <p:nvPr/>
        </p:nvPicPr>
        <p:blipFill>
          <a:blip r:embed="rId2"/>
          <a:srcRect l="32985" t="46057" r="32944" b="38788"/>
          <a:stretch>
            <a:fillRect/>
          </a:stretch>
        </p:blipFill>
        <p:spPr bwMode="auto">
          <a:xfrm>
            <a:off x="1125538" y="1989138"/>
            <a:ext cx="7858125" cy="18811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a:effectLst/>
              </a:rPr>
              <a:t/>
            </a:r>
            <a:br>
              <a:rPr lang="ru-RU" dirty="0">
                <a:effectLst/>
              </a:rPr>
            </a:br>
            <a:endParaRPr lang="ru-RU" dirty="0"/>
          </a:p>
        </p:txBody>
      </p:sp>
      <p:sp>
        <p:nvSpPr>
          <p:cNvPr id="9" name="Объект 8"/>
          <p:cNvSpPr>
            <a:spLocks noGrp="1"/>
          </p:cNvSpPr>
          <p:nvPr>
            <p:ph idx="1"/>
          </p:nvPr>
        </p:nvSpPr>
        <p:spPr>
          <a:xfrm>
            <a:off x="549275" y="333375"/>
            <a:ext cx="11306175" cy="6408738"/>
          </a:xfrm>
        </p:spPr>
        <p:txBody>
          <a:bodyPr>
            <a:normAutofit fontScale="32500" lnSpcReduction="20000"/>
          </a:bodyPr>
          <a:lstStyle/>
          <a:p>
            <a:pPr fontAlgn="auto">
              <a:spcAft>
                <a:spcPts val="0"/>
              </a:spcAft>
              <a:buFont typeface="Arial" pitchFamily="34" charset="0"/>
              <a:buChar char="•"/>
              <a:defRPr/>
            </a:pPr>
            <a:r>
              <a:rPr lang="ru-RU" sz="4200" dirty="0" smtClean="0">
                <a:effectLst/>
              </a:rPr>
              <a:t> </a:t>
            </a:r>
            <a:r>
              <a:rPr lang="ru-RU" sz="8000" b="1" dirty="0">
                <a:solidFill>
                  <a:srgbClr val="FFC000"/>
                </a:solidFill>
                <a:effectLst/>
              </a:rPr>
              <a:t>Миссия и стратегии Фонда</a:t>
            </a:r>
          </a:p>
          <a:p>
            <a:pPr fontAlgn="auto">
              <a:spcAft>
                <a:spcPts val="0"/>
              </a:spcAft>
              <a:buFont typeface="Arial" pitchFamily="34" charset="0"/>
              <a:buChar char="•"/>
              <a:defRPr/>
            </a:pPr>
            <a:r>
              <a:rPr lang="ru-RU" sz="8000" dirty="0" smtClean="0">
                <a:effectLst/>
              </a:rPr>
              <a:t>1) </a:t>
            </a:r>
            <a:r>
              <a:rPr lang="ru-RU" sz="8000" dirty="0">
                <a:effectLst/>
              </a:rPr>
              <a:t>Социальное обслуживание, социальную поддержку и защиту граждан:</a:t>
            </a:r>
          </a:p>
          <a:p>
            <a:pPr fontAlgn="auto">
              <a:spcAft>
                <a:spcPts val="0"/>
              </a:spcAft>
              <a:buFont typeface="Arial" pitchFamily="34" charset="0"/>
              <a:buChar char="•"/>
              <a:defRPr/>
            </a:pPr>
            <a:r>
              <a:rPr lang="ru-RU" sz="8000" dirty="0">
                <a:effectLst/>
              </a:rPr>
              <a:t>- социальная поддержка и защита граждан, оказавшихся в трудной жизненной </a:t>
            </a:r>
            <a:r>
              <a:rPr lang="ru-RU" sz="8000" dirty="0" smtClean="0">
                <a:effectLst/>
              </a:rPr>
              <a:t>ситуации;</a:t>
            </a:r>
            <a:endParaRPr lang="ru-RU" sz="8000" dirty="0">
              <a:effectLst/>
            </a:endParaRPr>
          </a:p>
          <a:p>
            <a:pPr fontAlgn="auto">
              <a:spcAft>
                <a:spcPts val="0"/>
              </a:spcAft>
              <a:buFont typeface="Arial" pitchFamily="34" charset="0"/>
              <a:buChar char="•"/>
              <a:defRPr/>
            </a:pPr>
            <a:r>
              <a:rPr lang="ru-RU" sz="8000" dirty="0">
                <a:effectLst/>
              </a:rPr>
              <a:t>- социальная поддержка людей с ограниченными возможностями здоровья (инвалидов), в том числе детей – инвалидов, детей – сирот, ветеранов Великой Отечественной </a:t>
            </a:r>
            <a:r>
              <a:rPr lang="ru-RU" sz="8000" dirty="0" smtClean="0">
                <a:effectLst/>
              </a:rPr>
              <a:t>войны;</a:t>
            </a:r>
            <a:endParaRPr lang="ru-RU" sz="8000" dirty="0">
              <a:effectLst/>
            </a:endParaRPr>
          </a:p>
          <a:p>
            <a:pPr fontAlgn="auto">
              <a:spcAft>
                <a:spcPts val="0"/>
              </a:spcAft>
              <a:buFont typeface="Arial" pitchFamily="34" charset="0"/>
              <a:buChar char="•"/>
              <a:defRPr/>
            </a:pPr>
            <a:r>
              <a:rPr lang="ru-RU" sz="8000" dirty="0">
                <a:effectLst/>
              </a:rPr>
              <a:t>- повышение качества жизни людей старшего </a:t>
            </a:r>
            <a:r>
              <a:rPr lang="ru-RU" sz="8000" dirty="0" smtClean="0">
                <a:effectLst/>
              </a:rPr>
              <a:t>поколения;</a:t>
            </a:r>
            <a:endParaRPr lang="ru-RU" sz="8000" dirty="0">
              <a:effectLst/>
            </a:endParaRPr>
          </a:p>
          <a:p>
            <a:pPr fontAlgn="auto">
              <a:spcAft>
                <a:spcPts val="0"/>
              </a:spcAft>
              <a:buFont typeface="Arial" pitchFamily="34" charset="0"/>
              <a:buChar char="•"/>
              <a:defRPr/>
            </a:pPr>
            <a:r>
              <a:rPr lang="ru-RU" sz="8000" dirty="0">
                <a:effectLst/>
              </a:rPr>
              <a:t>- социализация людей старшего поколения, людей с ограниченными возможностями здоровья (инвалидов), в том числе детей – инвалидов, детей – сирот, ветеранов Великой Отечественной войны через различные формы социальной активности;</a:t>
            </a:r>
          </a:p>
          <a:p>
            <a:pPr fontAlgn="auto">
              <a:spcAft>
                <a:spcPts val="0"/>
              </a:spcAft>
              <a:buFont typeface="Arial" pitchFamily="34" charset="0"/>
              <a:buChar char="•"/>
              <a:defRPr/>
            </a:pPr>
            <a:r>
              <a:rPr lang="ru-RU" sz="8000" dirty="0">
                <a:effectLst/>
              </a:rPr>
              <a:t>- помощь пострадавшим в результате стихийных бедствий, экологических, техногенных и иных катастроф</a:t>
            </a:r>
            <a:r>
              <a:rPr lang="ru-RU" sz="8000" dirty="0" smtClean="0">
                <a:effectLst/>
              </a:rPr>
              <a:t>;</a:t>
            </a:r>
            <a:endParaRPr lang="ru-RU" sz="8000" dirty="0">
              <a:effectLst/>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93686" y="357166"/>
            <a:ext cx="10715700" cy="5662634"/>
          </a:xfrm>
        </p:spPr>
        <p:txBody>
          <a:bodyPr>
            <a:normAutofit fontScale="32500" lnSpcReduction="20000"/>
          </a:bodyPr>
          <a:lstStyle/>
          <a:p>
            <a:pPr fontAlgn="auto">
              <a:spcAft>
                <a:spcPts val="0"/>
              </a:spcAft>
              <a:buFont typeface="Arial" pitchFamily="34" charset="0"/>
              <a:buChar char="•"/>
              <a:defRPr/>
            </a:pPr>
            <a:r>
              <a:rPr lang="ru-RU" sz="6200" dirty="0" smtClean="0">
                <a:effectLst/>
              </a:rPr>
              <a:t>- </a:t>
            </a:r>
            <a:r>
              <a:rPr lang="ru-RU" sz="8000" dirty="0" smtClean="0">
                <a:effectLst/>
              </a:rPr>
              <a:t>деятельность,  направленная на приобретение людьми старшего поколения, людьми с ограниченными возможности здоровья (инвалидов) соответствующих современному уровню технологического развития и социальным изменениям;</a:t>
            </a:r>
          </a:p>
          <a:p>
            <a:pPr fontAlgn="auto">
              <a:spcAft>
                <a:spcPts val="0"/>
              </a:spcAft>
              <a:buFont typeface="Arial" pitchFamily="34" charset="0"/>
              <a:buChar char="•"/>
              <a:defRPr/>
            </a:pPr>
            <a:r>
              <a:rPr lang="ru-RU" sz="8000" dirty="0" smtClean="0">
                <a:effectLst/>
              </a:rPr>
              <a:t>- повышение общественной активности ветеранов путем вовлечения их в социально значимую деятельность;</a:t>
            </a:r>
          </a:p>
          <a:p>
            <a:pPr fontAlgn="auto">
              <a:spcAft>
                <a:spcPts val="0"/>
              </a:spcAft>
              <a:buFont typeface="Arial" pitchFamily="34" charset="0"/>
              <a:buChar char="•"/>
              <a:defRPr/>
            </a:pPr>
            <a:r>
              <a:rPr lang="ru-RU" sz="8000" dirty="0" smtClean="0">
                <a:effectLst/>
              </a:rPr>
              <a:t>- финансирование программ (мероприятий), направленных на информационную, консультационную, методическую, образовательную поддержку социально ориентированных некоммерческих организаций, предоставляющих услуги в социальной сфере, по вопросам, связанным с оказанием таких услуг;</a:t>
            </a:r>
          </a:p>
          <a:p>
            <a:pPr fontAlgn="auto">
              <a:spcAft>
                <a:spcPts val="0"/>
              </a:spcAft>
              <a:buFont typeface="Arial" pitchFamily="34" charset="0"/>
              <a:buChar char="•"/>
              <a:defRPr/>
            </a:pPr>
            <a:endParaRPr lang="ru-RU" dirty="0" smtClean="0"/>
          </a:p>
          <a:p>
            <a:endParaRPr lang="ru-RU"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a:effectLst/>
              </a:rPr>
              <a:t/>
            </a:r>
            <a:br>
              <a:rPr lang="ru-RU" dirty="0">
                <a:effectLst/>
              </a:rPr>
            </a:br>
            <a:endParaRPr lang="ru-RU" dirty="0"/>
          </a:p>
        </p:txBody>
      </p:sp>
      <p:sp>
        <p:nvSpPr>
          <p:cNvPr id="9" name="Объект 8"/>
          <p:cNvSpPr>
            <a:spLocks noGrp="1"/>
          </p:cNvSpPr>
          <p:nvPr>
            <p:ph idx="1"/>
          </p:nvPr>
        </p:nvSpPr>
        <p:spPr>
          <a:xfrm>
            <a:off x="549275" y="333375"/>
            <a:ext cx="11306175" cy="6408738"/>
          </a:xfrm>
        </p:spPr>
        <p:txBody>
          <a:bodyPr/>
          <a:lstStyle/>
          <a:p>
            <a:pPr fontAlgn="auto">
              <a:spcAft>
                <a:spcPts val="0"/>
              </a:spcAft>
              <a:buFont typeface="Arial" pitchFamily="34" charset="0"/>
              <a:buChar char="•"/>
              <a:defRPr/>
            </a:pPr>
            <a:r>
              <a:rPr lang="ru-RU" u="sng" dirty="0">
                <a:effectLst/>
              </a:rPr>
              <a:t>2) Охрану здоровья граждан, пропаганду здорового образа жизни:</a:t>
            </a:r>
            <a:endParaRPr lang="ru-RU" dirty="0">
              <a:effectLst/>
            </a:endParaRPr>
          </a:p>
          <a:p>
            <a:pPr fontAlgn="auto">
              <a:spcAft>
                <a:spcPts val="0"/>
              </a:spcAft>
              <a:buFont typeface="Arial" pitchFamily="34" charset="0"/>
              <a:buChar char="•"/>
              <a:defRPr/>
            </a:pPr>
            <a:r>
              <a:rPr lang="ru-RU" dirty="0">
                <a:effectLst/>
              </a:rPr>
              <a:t>- деятельность в области физической культуры и спорта (за исключением профессионального спорта);</a:t>
            </a:r>
          </a:p>
          <a:p>
            <a:pPr fontAlgn="auto">
              <a:spcAft>
                <a:spcPts val="0"/>
              </a:spcAft>
              <a:buFont typeface="Arial" pitchFamily="34" charset="0"/>
              <a:buChar char="•"/>
              <a:defRPr/>
            </a:pPr>
            <a:r>
              <a:rPr lang="ru-RU" dirty="0">
                <a:effectLst/>
              </a:rPr>
              <a:t>- поиск спонсоров и оказание помощи </a:t>
            </a:r>
            <a:r>
              <a:rPr lang="ru-RU" dirty="0" smtClean="0">
                <a:effectLst/>
              </a:rPr>
              <a:t>спортклубам;</a:t>
            </a:r>
            <a:endParaRPr lang="ru-RU" dirty="0">
              <a:effectLst/>
            </a:endParaRPr>
          </a:p>
          <a:p>
            <a:pPr fontAlgn="auto">
              <a:spcAft>
                <a:spcPts val="0"/>
              </a:spcAft>
              <a:buFont typeface="Arial" pitchFamily="34" charset="0"/>
              <a:buChar char="•"/>
              <a:defRPr/>
            </a:pPr>
            <a:r>
              <a:rPr lang="ru-RU" dirty="0">
                <a:effectLst/>
              </a:rPr>
              <a:t>- профилактика курения, алкоголизма, наркомании и иных опасных для человека зависимостей, содействие снижению количества людей, подверженных таким зависимостям;</a:t>
            </a:r>
          </a:p>
          <a:p>
            <a:pPr fontAlgn="auto">
              <a:spcAft>
                <a:spcPts val="0"/>
              </a:spcAft>
              <a:buFont typeface="Arial" pitchFamily="34" charset="0"/>
              <a:buChar char="•"/>
              <a:defRPr/>
            </a:pPr>
            <a:r>
              <a:rPr lang="ru-RU" dirty="0">
                <a:effectLst/>
              </a:rPr>
              <a:t>- создание условий для занятия </a:t>
            </a:r>
            <a:r>
              <a:rPr lang="ru-RU" dirty="0" smtClean="0">
                <a:effectLst/>
              </a:rPr>
              <a:t>спортом;</a:t>
            </a:r>
            <a:endParaRPr lang="ru-RU" dirty="0">
              <a:effectLst/>
            </a:endParaRPr>
          </a:p>
          <a:p>
            <a:pPr fontAlgn="auto">
              <a:spcAft>
                <a:spcPts val="0"/>
              </a:spcAft>
              <a:buFont typeface="Arial" pitchFamily="34" charset="0"/>
              <a:buChar char="•"/>
              <a:defRPr/>
            </a:pPr>
            <a:endParaRPr lang="ru-RU"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a:effectLst/>
              </a:rPr>
              <a:t/>
            </a:r>
            <a:br>
              <a:rPr lang="ru-RU" dirty="0">
                <a:effectLst/>
              </a:rPr>
            </a:br>
            <a:endParaRPr lang="ru-RU" dirty="0"/>
          </a:p>
        </p:txBody>
      </p:sp>
      <p:sp>
        <p:nvSpPr>
          <p:cNvPr id="9" name="Объект 8"/>
          <p:cNvSpPr>
            <a:spLocks noGrp="1"/>
          </p:cNvSpPr>
          <p:nvPr>
            <p:ph idx="1"/>
          </p:nvPr>
        </p:nvSpPr>
        <p:spPr>
          <a:xfrm>
            <a:off x="549275" y="333375"/>
            <a:ext cx="11306175" cy="6408738"/>
          </a:xfrm>
        </p:spPr>
        <p:txBody>
          <a:bodyPr>
            <a:normAutofit fontScale="40000" lnSpcReduction="20000"/>
          </a:bodyPr>
          <a:lstStyle/>
          <a:p>
            <a:pPr fontAlgn="auto">
              <a:spcAft>
                <a:spcPts val="0"/>
              </a:spcAft>
              <a:buFont typeface="Arial" pitchFamily="34" charset="0"/>
              <a:buChar char="•"/>
              <a:defRPr/>
            </a:pPr>
            <a:r>
              <a:rPr lang="ru-RU" sz="5000" u="sng" dirty="0">
                <a:effectLst/>
              </a:rPr>
              <a:t>3</a:t>
            </a:r>
            <a:r>
              <a:rPr lang="ru-RU" sz="8000" u="sng" dirty="0">
                <a:effectLst/>
              </a:rPr>
              <a:t>) Поддержку семьи, материнства, отцовства и детства</a:t>
            </a:r>
            <a:r>
              <a:rPr lang="ru-RU" sz="8000" dirty="0">
                <a:effectLst/>
              </a:rPr>
              <a:t>:</a:t>
            </a:r>
          </a:p>
          <a:p>
            <a:pPr fontAlgn="auto">
              <a:spcAft>
                <a:spcPts val="0"/>
              </a:spcAft>
              <a:buFont typeface="Arial" pitchFamily="34" charset="0"/>
              <a:buChar char="•"/>
              <a:defRPr/>
            </a:pPr>
            <a:r>
              <a:rPr lang="ru-RU" sz="8000" dirty="0">
                <a:effectLst/>
              </a:rPr>
              <a:t>- укрепление института, престижа и роли  семьи и семейных ценностей</a:t>
            </a:r>
            <a:r>
              <a:rPr lang="ru-RU" sz="8000" dirty="0" smtClean="0">
                <a:effectLst/>
              </a:rPr>
              <a:t>;</a:t>
            </a:r>
            <a:endParaRPr lang="ru-RU" sz="8000" dirty="0">
              <a:effectLst/>
            </a:endParaRPr>
          </a:p>
          <a:p>
            <a:pPr fontAlgn="auto">
              <a:spcAft>
                <a:spcPts val="0"/>
              </a:spcAft>
              <a:buFont typeface="Arial" pitchFamily="34" charset="0"/>
              <a:buChar char="•"/>
              <a:defRPr/>
            </a:pPr>
            <a:r>
              <a:rPr lang="ru-RU" sz="8000" dirty="0">
                <a:effectLst/>
              </a:rPr>
              <a:t>- деятельность по предотвращению жестокого обращения с детьми и другими членами семьи;</a:t>
            </a:r>
          </a:p>
          <a:p>
            <a:pPr fontAlgn="auto">
              <a:spcAft>
                <a:spcPts val="0"/>
              </a:spcAft>
              <a:buFont typeface="Arial" pitchFamily="34" charset="0"/>
              <a:buChar char="•"/>
              <a:defRPr/>
            </a:pPr>
            <a:r>
              <a:rPr lang="ru-RU" sz="8000" dirty="0">
                <a:effectLst/>
              </a:rPr>
              <a:t>- информационная, консультационная, методическая, образовательная поддержка семей по вопросам домашнего бюджета, вопросам брака и семьи, путем привлечения соответствующих специалистов;</a:t>
            </a:r>
          </a:p>
          <a:p>
            <a:pPr fontAlgn="auto">
              <a:spcAft>
                <a:spcPts val="0"/>
              </a:spcAft>
              <a:buFont typeface="Arial" pitchFamily="34" charset="0"/>
              <a:buChar char="•"/>
              <a:defRPr/>
            </a:pPr>
            <a:r>
              <a:rPr lang="ru-RU" sz="8000" dirty="0" smtClean="0">
                <a:effectLst/>
              </a:rPr>
              <a:t>- реализация </a:t>
            </a:r>
            <a:r>
              <a:rPr lang="ru-RU" sz="8000" dirty="0">
                <a:effectLst/>
              </a:rPr>
              <a:t>партнерских проектов по предотвращению семейного неблагополучия, защите прав и интересов детей;</a:t>
            </a:r>
          </a:p>
          <a:p>
            <a:pPr fontAlgn="auto">
              <a:spcAft>
                <a:spcPts val="0"/>
              </a:spcAft>
              <a:buFont typeface="Arial" pitchFamily="34" charset="0"/>
              <a:buChar char="•"/>
              <a:defRPr/>
            </a:pPr>
            <a:r>
              <a:rPr lang="ru-RU" sz="8000" dirty="0">
                <a:effectLst/>
              </a:rPr>
              <a:t>  - профилактика деструктивного поведения детей и подростков, реабилитация и социализация несовершеннолетних правонарушителей;</a:t>
            </a:r>
          </a:p>
          <a:p>
            <a:pPr fontAlgn="auto">
              <a:spcAft>
                <a:spcPts val="0"/>
              </a:spcAft>
              <a:buFont typeface="Arial" pitchFamily="34" charset="0"/>
              <a:buChar char="•"/>
              <a:defRPr/>
            </a:pPr>
            <a:endParaRPr lang="ru-RU" sz="8000" dirty="0">
              <a:effectLst/>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a:effectLst/>
              </a:rPr>
              <a:t/>
            </a:r>
            <a:br>
              <a:rPr lang="ru-RU" dirty="0">
                <a:effectLst/>
              </a:rPr>
            </a:br>
            <a:endParaRPr lang="ru-RU" dirty="0"/>
          </a:p>
        </p:txBody>
      </p:sp>
      <p:sp>
        <p:nvSpPr>
          <p:cNvPr id="9" name="Объект 8"/>
          <p:cNvSpPr>
            <a:spLocks noGrp="1"/>
          </p:cNvSpPr>
          <p:nvPr>
            <p:ph idx="1"/>
          </p:nvPr>
        </p:nvSpPr>
        <p:spPr>
          <a:xfrm>
            <a:off x="549275" y="333375"/>
            <a:ext cx="11306175" cy="6408738"/>
          </a:xfrm>
        </p:spPr>
        <p:txBody>
          <a:bodyPr>
            <a:normAutofit lnSpcReduction="10000"/>
          </a:bodyPr>
          <a:lstStyle/>
          <a:p>
            <a:pPr fontAlgn="auto">
              <a:spcAft>
                <a:spcPts val="0"/>
              </a:spcAft>
              <a:buFont typeface="Arial" pitchFamily="34" charset="0"/>
              <a:buChar char="•"/>
              <a:defRPr/>
            </a:pPr>
            <a:r>
              <a:rPr lang="ru-RU" dirty="0">
                <a:effectLst/>
              </a:rPr>
              <a:t>4</a:t>
            </a:r>
            <a:r>
              <a:rPr lang="ru-RU" u="sng" dirty="0">
                <a:effectLst/>
              </a:rPr>
              <a:t>) </a:t>
            </a:r>
            <a:r>
              <a:rPr lang="ru-RU" sz="3000" u="sng" dirty="0">
                <a:effectLst/>
              </a:rPr>
              <a:t>Поддержку проектов в области науки, образования, просвещения</a:t>
            </a:r>
            <a:r>
              <a:rPr lang="ru-RU" dirty="0">
                <a:effectLst/>
              </a:rPr>
              <a:t>:</a:t>
            </a:r>
          </a:p>
          <a:p>
            <a:pPr fontAlgn="auto">
              <a:spcAft>
                <a:spcPts val="0"/>
              </a:spcAft>
              <a:buFont typeface="Arial" pitchFamily="34" charset="0"/>
              <a:buChar char="•"/>
              <a:defRPr/>
            </a:pPr>
            <a:r>
              <a:rPr lang="ru-RU" dirty="0">
                <a:effectLst/>
              </a:rPr>
              <a:t>- поддержка конкурсов и других мероприятий, направленных на раскрытие педагогического мастерства, повышение социального статуса педагогических работников;</a:t>
            </a:r>
          </a:p>
          <a:p>
            <a:pPr fontAlgn="auto">
              <a:spcAft>
                <a:spcPts val="0"/>
              </a:spcAft>
              <a:buFont typeface="Arial" pitchFamily="34" charset="0"/>
              <a:buChar char="•"/>
              <a:defRPr/>
            </a:pPr>
            <a:r>
              <a:rPr lang="ru-RU" dirty="0">
                <a:effectLst/>
              </a:rPr>
              <a:t>- содействие повышению мотивации людей к обучению и развитию;</a:t>
            </a:r>
          </a:p>
          <a:p>
            <a:pPr fontAlgn="auto">
              <a:spcAft>
                <a:spcPts val="0"/>
              </a:spcAft>
              <a:buFont typeface="Arial" pitchFamily="34" charset="0"/>
              <a:buChar char="•"/>
              <a:defRPr/>
            </a:pPr>
            <a:r>
              <a:rPr lang="ru-RU" dirty="0">
                <a:effectLst/>
              </a:rPr>
              <a:t>- содействие деятельности в сфере изучения и популяризации русского языка и литературы, поддержание литературного творчества и мотивацию к чтению;</a:t>
            </a:r>
          </a:p>
          <a:p>
            <a:pPr fontAlgn="auto">
              <a:spcAft>
                <a:spcPts val="0"/>
              </a:spcAft>
              <a:buFont typeface="Arial" pitchFamily="34" charset="0"/>
              <a:buChar char="•"/>
              <a:defRPr/>
            </a:pPr>
            <a:r>
              <a:rPr lang="ru-RU" dirty="0">
                <a:effectLst/>
              </a:rPr>
              <a:t>- продвижение родительского просвещения;</a:t>
            </a:r>
          </a:p>
          <a:p>
            <a:pPr fontAlgn="auto">
              <a:spcAft>
                <a:spcPts val="0"/>
              </a:spcAft>
              <a:buFont typeface="Arial" pitchFamily="34" charset="0"/>
              <a:buChar char="•"/>
              <a:defRPr/>
            </a:pPr>
            <a:r>
              <a:rPr lang="ru-RU" dirty="0">
                <a:effectLst/>
              </a:rPr>
              <a:t>- развитие образовательного туризма;</a:t>
            </a:r>
          </a:p>
          <a:p>
            <a:pPr fontAlgn="auto">
              <a:spcAft>
                <a:spcPts val="0"/>
              </a:spcAft>
              <a:buFont typeface="Arial" pitchFamily="34" charset="0"/>
              <a:buChar char="•"/>
              <a:defRPr/>
            </a:pPr>
            <a:r>
              <a:rPr lang="ru-RU" dirty="0" smtClean="0">
                <a:effectLst/>
              </a:rPr>
              <a:t>- </a:t>
            </a:r>
            <a:r>
              <a:rPr lang="ru-RU" dirty="0">
                <a:effectLst/>
              </a:rPr>
              <a:t>продвижение интеллектуального развития учащихся и воспитанников через конкурсы, олимпиады, исследовательскую, научную деятельность;</a:t>
            </a:r>
          </a:p>
          <a:p>
            <a:pPr fontAlgn="auto">
              <a:spcAft>
                <a:spcPts val="0"/>
              </a:spcAft>
              <a:buFont typeface="Arial" pitchFamily="34" charset="0"/>
              <a:buChar char="•"/>
              <a:defRPr/>
            </a:pPr>
            <a:r>
              <a:rPr lang="ru-RU" dirty="0">
                <a:effectLst/>
              </a:rPr>
              <a:t>- продвижение и расширение практики инклюзивного образования.</a:t>
            </a:r>
          </a:p>
          <a:p>
            <a:pPr marL="0" indent="0" fontAlgn="auto">
              <a:spcAft>
                <a:spcPts val="0"/>
              </a:spcAft>
              <a:buFont typeface="Arial" pitchFamily="34" charset="0"/>
              <a:buNone/>
              <a:defRPr/>
            </a:pPr>
            <a:endParaRPr lang="ru-RU"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a:effectLst/>
              </a:rPr>
              <a:t/>
            </a:r>
            <a:br>
              <a:rPr lang="ru-RU" dirty="0">
                <a:effectLst/>
              </a:rPr>
            </a:br>
            <a:endParaRPr lang="ru-RU" dirty="0"/>
          </a:p>
        </p:txBody>
      </p:sp>
      <p:sp>
        <p:nvSpPr>
          <p:cNvPr id="9" name="Объект 8"/>
          <p:cNvSpPr>
            <a:spLocks noGrp="1"/>
          </p:cNvSpPr>
          <p:nvPr>
            <p:ph idx="1"/>
          </p:nvPr>
        </p:nvSpPr>
        <p:spPr>
          <a:xfrm>
            <a:off x="549275" y="333375"/>
            <a:ext cx="11639550" cy="6408738"/>
          </a:xfrm>
        </p:spPr>
        <p:txBody>
          <a:bodyPr>
            <a:normAutofit fontScale="62500" lnSpcReduction="20000"/>
          </a:bodyPr>
          <a:lstStyle/>
          <a:p>
            <a:pPr fontAlgn="auto">
              <a:spcAft>
                <a:spcPts val="0"/>
              </a:spcAft>
              <a:buFont typeface="Arial" pitchFamily="34" charset="0"/>
              <a:buChar char="•"/>
              <a:defRPr/>
            </a:pPr>
            <a:r>
              <a:rPr lang="ru-RU" sz="5100" u="sng" dirty="0">
                <a:effectLst/>
              </a:rPr>
              <a:t>5</a:t>
            </a:r>
            <a:r>
              <a:rPr lang="ru-RU" sz="5100" u="sng" dirty="0" smtClean="0">
                <a:effectLst/>
              </a:rPr>
              <a:t>) </a:t>
            </a:r>
            <a:r>
              <a:rPr lang="ru-RU" sz="5100" u="sng" dirty="0">
                <a:effectLst/>
              </a:rPr>
              <a:t>Иные социально значимые направления:</a:t>
            </a:r>
            <a:endParaRPr lang="ru-RU" sz="5100" dirty="0">
              <a:effectLst/>
            </a:endParaRPr>
          </a:p>
          <a:p>
            <a:pPr fontAlgn="auto">
              <a:spcAft>
                <a:spcPts val="0"/>
              </a:spcAft>
              <a:buFont typeface="Arial" pitchFamily="34" charset="0"/>
              <a:buChar char="•"/>
              <a:defRPr/>
            </a:pPr>
            <a:r>
              <a:rPr lang="ru-RU" sz="5100" dirty="0">
                <a:effectLst/>
              </a:rPr>
              <a:t>- содействие, в формах, не запрещенных законодательством Российской Федерации, государственным и иным программам в сфере образования, здравоохранения, спорта, воспитания молодежи;</a:t>
            </a:r>
          </a:p>
          <a:p>
            <a:pPr fontAlgn="auto">
              <a:spcAft>
                <a:spcPts val="0"/>
              </a:spcAft>
              <a:buFont typeface="Arial" pitchFamily="34" charset="0"/>
              <a:buChar char="•"/>
              <a:defRPr/>
            </a:pPr>
            <a:r>
              <a:rPr lang="ru-RU" sz="5100" dirty="0">
                <a:effectLst/>
              </a:rPr>
              <a:t> - повышение правовой и исторической  культуры граждан Российской Федерации;</a:t>
            </a:r>
          </a:p>
          <a:p>
            <a:pPr fontAlgn="auto">
              <a:spcAft>
                <a:spcPts val="0"/>
              </a:spcAft>
              <a:buFont typeface="Arial" pitchFamily="34" charset="0"/>
              <a:buChar char="•"/>
              <a:defRPr/>
            </a:pPr>
            <a:r>
              <a:rPr lang="ru-RU" sz="5100" dirty="0" smtClean="0">
                <a:effectLst/>
              </a:rPr>
              <a:t>благотворительная </a:t>
            </a:r>
            <a:r>
              <a:rPr lang="ru-RU" sz="5100" dirty="0">
                <a:effectLst/>
              </a:rPr>
              <a:t>деятельность в различных формах, в том числе проведение благотворительных акций, </a:t>
            </a:r>
            <a:r>
              <a:rPr lang="ru-RU" sz="5100" dirty="0" err="1">
                <a:effectLst/>
              </a:rPr>
              <a:t>флэшмобов</a:t>
            </a:r>
            <a:r>
              <a:rPr lang="ru-RU" sz="5100" dirty="0">
                <a:effectLst/>
              </a:rPr>
              <a:t> в помощь </a:t>
            </a:r>
            <a:r>
              <a:rPr lang="ru-RU" sz="5100" dirty="0" smtClean="0">
                <a:effectLst/>
              </a:rPr>
              <a:t>людям;</a:t>
            </a:r>
            <a:endParaRPr lang="ru-RU" sz="5100" dirty="0">
              <a:effectLst/>
            </a:endParaRPr>
          </a:p>
          <a:p>
            <a:pPr fontAlgn="auto">
              <a:spcAft>
                <a:spcPts val="0"/>
              </a:spcAft>
              <a:buFont typeface="Arial" pitchFamily="34" charset="0"/>
              <a:buChar char="•"/>
              <a:defRPr/>
            </a:pPr>
            <a:r>
              <a:rPr lang="ru-RU" sz="5100" dirty="0" smtClean="0">
                <a:effectLst/>
              </a:rPr>
              <a:t>- </a:t>
            </a:r>
            <a:r>
              <a:rPr lang="ru-RU" sz="5100" dirty="0">
                <a:effectLst/>
              </a:rPr>
              <a:t>обеспечение благоприятных условий проведения реализуемых проектов, прием, размещение, направление и сопровождение участников реализуемых </a:t>
            </a:r>
            <a:r>
              <a:rPr lang="ru-RU" sz="5100" dirty="0" smtClean="0">
                <a:effectLst/>
              </a:rPr>
              <a:t>проектов;</a:t>
            </a:r>
            <a:endParaRPr lang="ru-RU" sz="5100" dirty="0">
              <a:effectLst/>
            </a:endParaRPr>
          </a:p>
          <a:p>
            <a:pPr marL="0" indent="0" fontAlgn="auto">
              <a:spcAft>
                <a:spcPts val="0"/>
              </a:spcAft>
              <a:buFont typeface="Arial" pitchFamily="34" charset="0"/>
              <a:buNone/>
              <a:defRPr/>
            </a:pPr>
            <a:endParaRPr lang="ru-RU"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t" anchorCtr="0">
            <a:normAutofit fontScale="90000"/>
          </a:bodyPr>
          <a:lstStyle/>
          <a:p>
            <a:pPr algn="ctr" fontAlgn="auto">
              <a:spcAft>
                <a:spcPts val="0"/>
              </a:spcAft>
              <a:defRPr/>
            </a:pPr>
            <a:r>
              <a:rPr lang="ru-RU" dirty="0" smtClean="0">
                <a:effectLst/>
              </a:rPr>
              <a:t> </a:t>
            </a:r>
            <a:r>
              <a:rPr lang="ru-RU" dirty="0">
                <a:effectLst/>
              </a:rPr>
              <a:t/>
            </a:r>
            <a:br>
              <a:rPr lang="ru-RU" dirty="0">
                <a:effectLst/>
              </a:rPr>
            </a:br>
            <a:r>
              <a:rPr lang="ru-RU" dirty="0">
                <a:effectLst/>
              </a:rPr>
              <a:t/>
            </a:r>
            <a:br>
              <a:rPr lang="ru-RU" dirty="0">
                <a:effectLst/>
              </a:rPr>
            </a:br>
            <a:endParaRPr lang="ru-RU" dirty="0"/>
          </a:p>
        </p:txBody>
      </p:sp>
      <p:sp>
        <p:nvSpPr>
          <p:cNvPr id="9" name="Объект 8"/>
          <p:cNvSpPr>
            <a:spLocks noGrp="1"/>
          </p:cNvSpPr>
          <p:nvPr>
            <p:ph idx="1"/>
          </p:nvPr>
        </p:nvSpPr>
        <p:spPr>
          <a:xfrm>
            <a:off x="333374" y="1844675"/>
            <a:ext cx="11047449" cy="4191000"/>
          </a:xfrm>
        </p:spPr>
        <p:txBody>
          <a:bodyPr>
            <a:normAutofit/>
          </a:bodyPr>
          <a:lstStyle/>
          <a:p>
            <a:pPr fontAlgn="auto">
              <a:spcAft>
                <a:spcPts val="0"/>
              </a:spcAft>
              <a:buFont typeface="Arial" pitchFamily="34" charset="0"/>
              <a:buChar char="•"/>
              <a:defRPr/>
            </a:pPr>
            <a:r>
              <a:rPr lang="ru-RU" dirty="0" smtClean="0"/>
              <a:t>«Стипендии врачам-ординаторам и </a:t>
            </a:r>
            <a:r>
              <a:rPr lang="ru-RU" dirty="0" err="1" smtClean="0"/>
              <a:t>субординаторам</a:t>
            </a:r>
            <a:r>
              <a:rPr lang="ru-RU" dirty="0" smtClean="0"/>
              <a:t>».</a:t>
            </a:r>
            <a:endParaRPr lang="ru-RU" dirty="0" smtClean="0">
              <a:effectLst/>
            </a:endParaRPr>
          </a:p>
          <a:p>
            <a:pPr fontAlgn="auto">
              <a:spcAft>
                <a:spcPts val="0"/>
              </a:spcAft>
              <a:buFont typeface="Arial" pitchFamily="34" charset="0"/>
              <a:buChar char="•"/>
              <a:defRPr/>
            </a:pPr>
            <a:r>
              <a:rPr lang="ru-RU" dirty="0" smtClean="0">
                <a:effectLst/>
              </a:rPr>
              <a:t>Поддержка </a:t>
            </a:r>
            <a:r>
              <a:rPr lang="ru-RU" dirty="0" smtClean="0"/>
              <a:t>Братской городской общественной организации"Федерация Дзюдо" .</a:t>
            </a:r>
          </a:p>
          <a:p>
            <a:pPr fontAlgn="auto">
              <a:spcAft>
                <a:spcPts val="0"/>
              </a:spcAft>
              <a:buFont typeface="Arial" pitchFamily="34" charset="0"/>
              <a:buChar char="•"/>
              <a:defRPr/>
            </a:pPr>
            <a:r>
              <a:rPr lang="ru-RU" dirty="0" smtClean="0"/>
              <a:t>Программа социальных инвестиций .</a:t>
            </a:r>
            <a:endParaRPr lang="ru-RU" dirty="0">
              <a:effectLst/>
            </a:endParaRPr>
          </a:p>
          <a:p>
            <a:pPr fontAlgn="auto">
              <a:spcAft>
                <a:spcPts val="0"/>
              </a:spcAft>
              <a:buFont typeface="Arial" pitchFamily="34" charset="0"/>
              <a:buChar char="•"/>
              <a:defRPr/>
            </a:pPr>
            <a:endParaRPr lang="ru-RU" dirty="0">
              <a:effectLst/>
            </a:endParaRPr>
          </a:p>
          <a:p>
            <a:pPr marL="0" indent="0" fontAlgn="auto">
              <a:spcAft>
                <a:spcPts val="0"/>
              </a:spcAft>
              <a:buFont typeface="Arial" pitchFamily="34" charset="0"/>
              <a:buNone/>
              <a:defRPr/>
            </a:pPr>
            <a:endParaRPr lang="ru-RU" dirty="0"/>
          </a:p>
        </p:txBody>
      </p:sp>
      <p:sp>
        <p:nvSpPr>
          <p:cNvPr id="4" name="Скругленный прямоугольник 3"/>
          <p:cNvSpPr/>
          <p:nvPr/>
        </p:nvSpPr>
        <p:spPr>
          <a:xfrm>
            <a:off x="1701800" y="476250"/>
            <a:ext cx="921702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dirty="0"/>
              <a:t>БЛАГОТВОРИТЕЛЬНЫЕ ПРОГРАММЫ</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a:effectLst/>
              </a:rPr>
              <a:t/>
            </a:r>
            <a:br>
              <a:rPr lang="ru-RU" dirty="0">
                <a:effectLst/>
              </a:rPr>
            </a:br>
            <a:endParaRPr lang="ru-RU" dirty="0"/>
          </a:p>
        </p:txBody>
      </p:sp>
      <p:sp>
        <p:nvSpPr>
          <p:cNvPr id="9" name="Объект 8"/>
          <p:cNvSpPr>
            <a:spLocks noGrp="1"/>
          </p:cNvSpPr>
          <p:nvPr>
            <p:ph idx="1"/>
          </p:nvPr>
        </p:nvSpPr>
        <p:spPr>
          <a:xfrm>
            <a:off x="808000" y="1828800"/>
            <a:ext cx="10429948" cy="4191000"/>
          </a:xfrm>
        </p:spPr>
        <p:txBody>
          <a:bodyPr>
            <a:normAutofit lnSpcReduction="10000"/>
          </a:bodyPr>
          <a:lstStyle/>
          <a:p>
            <a:pPr marL="0" indent="0" fontAlgn="auto">
              <a:spcAft>
                <a:spcPts val="0"/>
              </a:spcAft>
              <a:buFont typeface="Arial" pitchFamily="34" charset="0"/>
              <a:buNone/>
              <a:defRPr/>
            </a:pPr>
            <a:endParaRPr lang="ru-RU" dirty="0" smtClean="0"/>
          </a:p>
          <a:p>
            <a:pPr marL="0" indent="0" fontAlgn="auto">
              <a:spcAft>
                <a:spcPts val="0"/>
              </a:spcAft>
              <a:buFont typeface="Arial" pitchFamily="34" charset="0"/>
              <a:buNone/>
              <a:defRPr/>
            </a:pPr>
            <a:endParaRPr lang="ru-RU" dirty="0"/>
          </a:p>
          <a:p>
            <a:pPr marL="0" indent="0" fontAlgn="auto">
              <a:spcAft>
                <a:spcPts val="0"/>
              </a:spcAft>
              <a:buFont typeface="Arial" pitchFamily="34" charset="0"/>
              <a:buNone/>
              <a:defRPr/>
            </a:pPr>
            <a:endParaRPr lang="ru-RU" dirty="0" smtClean="0"/>
          </a:p>
          <a:p>
            <a:pPr marL="0" indent="0" fontAlgn="auto">
              <a:spcAft>
                <a:spcPts val="0"/>
              </a:spcAft>
              <a:buFont typeface="Arial" pitchFamily="34" charset="0"/>
              <a:buNone/>
              <a:defRPr/>
            </a:pPr>
            <a:r>
              <a:rPr lang="ru-RU" dirty="0" smtClean="0"/>
              <a:t>1.1. Оказание помощи </a:t>
            </a:r>
            <a:r>
              <a:rPr lang="ru-RU" dirty="0" err="1" smtClean="0"/>
              <a:t>Пакуловой</a:t>
            </a:r>
            <a:r>
              <a:rPr lang="ru-RU" dirty="0" smtClean="0"/>
              <a:t> Галине Павловне на издание книги 10 000 руб.</a:t>
            </a:r>
            <a:endParaRPr lang="ru-RU" dirty="0"/>
          </a:p>
          <a:p>
            <a:pPr marL="0" indent="0" fontAlgn="auto">
              <a:spcAft>
                <a:spcPts val="0"/>
              </a:spcAft>
              <a:buFont typeface="Arial" pitchFamily="34" charset="0"/>
              <a:buNone/>
              <a:defRPr/>
            </a:pPr>
            <a:r>
              <a:rPr lang="ru-RU" dirty="0" smtClean="0"/>
              <a:t>1.2. Оказание помощи Никитиной Надежде Викторовне на приобретение музыкального инструмента для КДЦ с. Кузнецовка 26000 руб.</a:t>
            </a:r>
          </a:p>
          <a:p>
            <a:pPr marL="0" indent="0" fontAlgn="auto">
              <a:spcAft>
                <a:spcPts val="0"/>
              </a:spcAft>
              <a:buFont typeface="Arial" pitchFamily="34" charset="0"/>
              <a:buNone/>
              <a:defRPr/>
            </a:pPr>
            <a:r>
              <a:rPr lang="ru-RU" dirty="0" smtClean="0"/>
              <a:t>1.3. По Соглашению с МКОУ «</a:t>
            </a:r>
            <a:r>
              <a:rPr lang="ru-RU" dirty="0" err="1" smtClean="0"/>
              <a:t>Аносовская</a:t>
            </a:r>
            <a:r>
              <a:rPr lang="ru-RU" dirty="0" smtClean="0"/>
              <a:t> СОШ» помощь в приобретении </a:t>
            </a:r>
            <a:r>
              <a:rPr lang="ru-RU" dirty="0" err="1" smtClean="0"/>
              <a:t>Минисистемы</a:t>
            </a:r>
            <a:r>
              <a:rPr lang="ru-RU" dirty="0" smtClean="0"/>
              <a:t> </a:t>
            </a:r>
            <a:r>
              <a:rPr lang="en-US" dirty="0" smtClean="0"/>
              <a:t> LG DM5360K  12999 </a:t>
            </a:r>
            <a:r>
              <a:rPr lang="ru-RU" dirty="0" smtClean="0"/>
              <a:t>руб.</a:t>
            </a:r>
            <a:endParaRPr lang="ru-RU" dirty="0"/>
          </a:p>
          <a:p>
            <a:pPr marL="0" indent="0" fontAlgn="auto">
              <a:spcAft>
                <a:spcPts val="0"/>
              </a:spcAft>
              <a:buFont typeface="Arial" pitchFamily="34" charset="0"/>
              <a:buNone/>
              <a:defRPr/>
            </a:pPr>
            <a:endParaRPr lang="ru-RU" dirty="0"/>
          </a:p>
        </p:txBody>
      </p:sp>
      <p:sp>
        <p:nvSpPr>
          <p:cNvPr id="3" name="Прямоугольник 2"/>
          <p:cNvSpPr/>
          <p:nvPr/>
        </p:nvSpPr>
        <p:spPr>
          <a:xfrm>
            <a:off x="1630363" y="476250"/>
            <a:ext cx="8640762" cy="79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b="1" dirty="0"/>
              <a:t>ФИНАНСОВАЯ ИНФОРМАЦИЯ</a:t>
            </a:r>
            <a:endParaRPr lang="ru-RU" sz="3600" dirty="0"/>
          </a:p>
        </p:txBody>
      </p:sp>
      <p:sp>
        <p:nvSpPr>
          <p:cNvPr id="6" name="Прямоугольник 5"/>
          <p:cNvSpPr/>
          <p:nvPr/>
        </p:nvSpPr>
        <p:spPr>
          <a:xfrm>
            <a:off x="2493963" y="1773238"/>
            <a:ext cx="6985000" cy="1079500"/>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ru-RU" dirty="0"/>
              <a:t>Вид расходования целевых денежных средств, полученных от российских</a:t>
            </a:r>
          </a:p>
          <a:p>
            <a:pPr algn="ctr" fontAlgn="auto">
              <a:spcBef>
                <a:spcPts val="0"/>
              </a:spcBef>
              <a:spcAft>
                <a:spcPts val="0"/>
              </a:spcAft>
              <a:defRPr/>
            </a:pPr>
            <a:r>
              <a:rPr lang="ru-RU" dirty="0"/>
              <a:t>организаций, граждан Российской Федерации</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Рисунок 2"/>
          <p:cNvPicPr>
            <a:picLocks noChangeAspect="1"/>
          </p:cNvPicPr>
          <p:nvPr/>
        </p:nvPicPr>
        <p:blipFill>
          <a:blip r:embed="rId2"/>
          <a:srcRect/>
          <a:stretch>
            <a:fillRect/>
          </a:stretch>
        </p:blipFill>
        <p:spPr bwMode="auto">
          <a:xfrm>
            <a:off x="8237552" y="4714884"/>
            <a:ext cx="3736958" cy="1857363"/>
          </a:xfrm>
          <a:prstGeom prst="rect">
            <a:avLst/>
          </a:prstGeom>
          <a:noFill/>
          <a:ln w="9525">
            <a:noFill/>
            <a:miter lim="800000"/>
            <a:headEnd/>
            <a:tailEnd/>
          </a:ln>
        </p:spPr>
      </p:pic>
      <p:sp>
        <p:nvSpPr>
          <p:cNvPr id="2" name="Заголовок 1"/>
          <p:cNvSpPr>
            <a:spLocks noGrp="1"/>
          </p:cNvSpPr>
          <p:nvPr>
            <p:ph type="title"/>
          </p:nvPr>
        </p:nvSpPr>
        <p:spPr/>
        <p:txBody>
          <a:bodyPr/>
          <a:lstStyle/>
          <a:p>
            <a:pPr fontAlgn="auto">
              <a:spcAft>
                <a:spcPts val="0"/>
              </a:spcAft>
              <a:defRPr/>
            </a:pPr>
            <a:r>
              <a:rPr lang="ru-RU" dirty="0">
                <a:effectLst/>
              </a:rPr>
              <a:t/>
            </a:r>
            <a:br>
              <a:rPr lang="ru-RU" dirty="0">
                <a:effectLst/>
              </a:rPr>
            </a:br>
            <a:endParaRPr lang="ru-RU" dirty="0"/>
          </a:p>
        </p:txBody>
      </p:sp>
      <p:sp>
        <p:nvSpPr>
          <p:cNvPr id="9" name="Объект 8"/>
          <p:cNvSpPr>
            <a:spLocks noGrp="1"/>
          </p:cNvSpPr>
          <p:nvPr>
            <p:ph idx="1"/>
          </p:nvPr>
        </p:nvSpPr>
        <p:spPr>
          <a:xfrm>
            <a:off x="236497" y="333375"/>
            <a:ext cx="8305842" cy="6264275"/>
          </a:xfrm>
        </p:spPr>
        <p:txBody>
          <a:bodyPr>
            <a:normAutofit fontScale="92500"/>
          </a:bodyPr>
          <a:lstStyle/>
          <a:p>
            <a:pPr fontAlgn="auto">
              <a:spcAft>
                <a:spcPts val="0"/>
              </a:spcAft>
              <a:buFont typeface="Arial" pitchFamily="34" charset="0"/>
              <a:buChar char="•"/>
              <a:defRPr/>
            </a:pPr>
            <a:r>
              <a:rPr lang="ru-RU" dirty="0" smtClean="0">
                <a:effectLst/>
              </a:rPr>
              <a:t>1.4. По Соглашению с Братской городской общественной спортивной организацией «Федерация ДЗЮДО» 1050000 руб.</a:t>
            </a:r>
          </a:p>
          <a:p>
            <a:pPr fontAlgn="auto">
              <a:spcAft>
                <a:spcPts val="0"/>
              </a:spcAft>
              <a:buFont typeface="Arial" pitchFamily="34" charset="0"/>
              <a:buChar char="•"/>
              <a:defRPr/>
            </a:pPr>
            <a:r>
              <a:rPr lang="ru-RU" dirty="0" smtClean="0">
                <a:effectLst/>
              </a:rPr>
              <a:t>1.5. </a:t>
            </a:r>
            <a:r>
              <a:rPr lang="ru-RU" dirty="0">
                <a:effectLst/>
              </a:rPr>
              <a:t>Конкурс "Лучший клубный работник Иркутской области" </a:t>
            </a:r>
            <a:r>
              <a:rPr lang="ru-RU" dirty="0" smtClean="0">
                <a:effectLst/>
              </a:rPr>
              <a:t>10000 руб.</a:t>
            </a:r>
          </a:p>
          <a:p>
            <a:pPr fontAlgn="auto">
              <a:spcAft>
                <a:spcPts val="0"/>
              </a:spcAft>
              <a:defRPr/>
            </a:pPr>
            <a:r>
              <a:rPr lang="ru-RU" dirty="0" smtClean="0">
                <a:effectLst/>
              </a:rPr>
              <a:t>1.6. Оказание помощи Константиновой Татьяне Павловне на приобретение книжной полки в детское отделение центральной районной больницы п. Усть-Уда 2500 руб.</a:t>
            </a:r>
          </a:p>
          <a:p>
            <a:pPr fontAlgn="auto">
              <a:spcAft>
                <a:spcPts val="0"/>
              </a:spcAft>
              <a:buFont typeface="Arial" pitchFamily="34" charset="0"/>
              <a:buChar char="•"/>
              <a:defRPr/>
            </a:pPr>
            <a:r>
              <a:rPr lang="ru-RU" dirty="0" smtClean="0">
                <a:effectLst/>
              </a:rPr>
              <a:t>1.7. По Соглашению с ГОБУ Иркутской области «Иркутский кадетский корпус» были вручены </a:t>
            </a:r>
            <a:r>
              <a:rPr lang="ru-RU" i="1" dirty="0" smtClean="0">
                <a:effectLst/>
              </a:rPr>
              <a:t>п</a:t>
            </a:r>
            <a:r>
              <a:rPr lang="ru-RU" dirty="0" smtClean="0">
                <a:effectLst/>
              </a:rPr>
              <a:t>очетные знаки принадлежности к иркутскому кадетскому корпусу. Директор Иркутского кадетского корпуса Михаил Ворожцов поблагодарил Фонд за поддержку и весомый личный вклад в реализацию государственной программы по патриотическому воспитанию граждан</a:t>
            </a:r>
            <a:r>
              <a:rPr lang="ru-RU" b="1" dirty="0" smtClean="0"/>
              <a:t>.</a:t>
            </a:r>
            <a:r>
              <a:rPr lang="ru-RU" i="1" dirty="0" smtClean="0"/>
              <a:t> </a:t>
            </a:r>
            <a:endParaRPr lang="ru-RU" dirty="0">
              <a:effectLst/>
            </a:endParaRPr>
          </a:p>
          <a:p>
            <a:pPr fontAlgn="auto">
              <a:spcAft>
                <a:spcPts val="0"/>
              </a:spcAft>
              <a:buFont typeface="Arial" pitchFamily="34" charset="0"/>
              <a:buChar char="•"/>
              <a:defRPr/>
            </a:pPr>
            <a:r>
              <a:rPr lang="ru-RU" dirty="0" smtClean="0">
                <a:effectLst/>
              </a:rPr>
              <a:t>1.8. В рамках проведения праздничных мероприятий  и  поощрения участников были приобретены  наручные часы 72200 руб.</a:t>
            </a:r>
            <a:endParaRPr lang="ru-RU" dirty="0"/>
          </a:p>
        </p:txBody>
      </p:sp>
      <p:pic>
        <p:nvPicPr>
          <p:cNvPr id="2050" name="Picture 2" descr="C:\Users\Михеева\Desktop\27971825_1507913825972795_2726068047937505689_.width-500.jpg"/>
          <p:cNvPicPr>
            <a:picLocks noChangeAspect="1" noChangeArrowheads="1"/>
          </p:cNvPicPr>
          <p:nvPr/>
        </p:nvPicPr>
        <p:blipFill>
          <a:blip r:embed="rId3"/>
          <a:srcRect/>
          <a:stretch>
            <a:fillRect/>
          </a:stretch>
        </p:blipFill>
        <p:spPr bwMode="auto">
          <a:xfrm>
            <a:off x="9023370" y="214290"/>
            <a:ext cx="2667000" cy="2000250"/>
          </a:xfrm>
          <a:prstGeom prst="rect">
            <a:avLst/>
          </a:prstGeom>
          <a:noFill/>
        </p:spPr>
      </p:pic>
      <p:pic>
        <p:nvPicPr>
          <p:cNvPr id="2051" name="Picture 3" descr="C:\Users\Михеева\Desktop\kadety2_iq8S5tz.width-800.jpg"/>
          <p:cNvPicPr>
            <a:picLocks noChangeAspect="1" noChangeArrowheads="1"/>
          </p:cNvPicPr>
          <p:nvPr/>
        </p:nvPicPr>
        <p:blipFill>
          <a:blip r:embed="rId4"/>
          <a:srcRect/>
          <a:stretch>
            <a:fillRect/>
          </a:stretch>
        </p:blipFill>
        <p:spPr bwMode="auto">
          <a:xfrm>
            <a:off x="8666180" y="2643182"/>
            <a:ext cx="3143272" cy="1857388"/>
          </a:xfrm>
          <a:prstGeom prst="rect">
            <a:avLst/>
          </a:prstGeom>
          <a:noFill/>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Рисунок 2"/>
          <p:cNvPicPr>
            <a:picLocks noChangeAspect="1"/>
          </p:cNvPicPr>
          <p:nvPr/>
        </p:nvPicPr>
        <p:blipFill>
          <a:blip r:embed="rId2"/>
          <a:srcRect/>
          <a:stretch>
            <a:fillRect/>
          </a:stretch>
        </p:blipFill>
        <p:spPr bwMode="auto">
          <a:xfrm>
            <a:off x="8594742" y="285728"/>
            <a:ext cx="3357586" cy="3016257"/>
          </a:xfrm>
          <a:prstGeom prst="rect">
            <a:avLst/>
          </a:prstGeom>
          <a:noFill/>
          <a:ln w="9525">
            <a:noFill/>
            <a:miter lim="800000"/>
            <a:headEnd/>
            <a:tailEnd/>
          </a:ln>
        </p:spPr>
      </p:pic>
      <p:sp>
        <p:nvSpPr>
          <p:cNvPr id="2" name="Заголовок 1"/>
          <p:cNvSpPr>
            <a:spLocks noGrp="1"/>
          </p:cNvSpPr>
          <p:nvPr>
            <p:ph type="title"/>
          </p:nvPr>
        </p:nvSpPr>
        <p:spPr/>
        <p:txBody>
          <a:bodyPr/>
          <a:lstStyle/>
          <a:p>
            <a:pPr fontAlgn="auto">
              <a:spcAft>
                <a:spcPts val="0"/>
              </a:spcAft>
              <a:defRPr/>
            </a:pPr>
            <a:r>
              <a:rPr lang="ru-RU" dirty="0">
                <a:effectLst/>
              </a:rPr>
              <a:t/>
            </a:r>
            <a:br>
              <a:rPr lang="ru-RU" dirty="0">
                <a:effectLst/>
              </a:rPr>
            </a:br>
            <a:endParaRPr lang="ru-RU" dirty="0"/>
          </a:p>
        </p:txBody>
      </p:sp>
      <p:sp>
        <p:nvSpPr>
          <p:cNvPr id="9" name="Объект 8"/>
          <p:cNvSpPr>
            <a:spLocks noGrp="1"/>
          </p:cNvSpPr>
          <p:nvPr>
            <p:ph idx="1"/>
          </p:nvPr>
        </p:nvSpPr>
        <p:spPr>
          <a:xfrm>
            <a:off x="549275" y="333375"/>
            <a:ext cx="8066088" cy="6191250"/>
          </a:xfrm>
        </p:spPr>
        <p:txBody>
          <a:bodyPr>
            <a:normAutofit fontScale="92500" lnSpcReduction="20000"/>
          </a:bodyPr>
          <a:lstStyle/>
          <a:p>
            <a:pPr fontAlgn="auto">
              <a:spcAft>
                <a:spcPts val="0"/>
              </a:spcAft>
              <a:buFont typeface="Arial" pitchFamily="34" charset="0"/>
              <a:buChar char="•"/>
              <a:defRPr/>
            </a:pPr>
            <a:r>
              <a:rPr lang="ru-RU" dirty="0" smtClean="0">
                <a:effectLst/>
              </a:rPr>
              <a:t>1.9. По Соглашению с  </a:t>
            </a:r>
            <a:r>
              <a:rPr lang="ru-RU" dirty="0" err="1" smtClean="0">
                <a:effectLst/>
              </a:rPr>
              <a:t>Юголокской</a:t>
            </a:r>
            <a:r>
              <a:rPr lang="ru-RU" dirty="0" smtClean="0">
                <a:effectLst/>
              </a:rPr>
              <a:t> СОШ  приобретение спортивного инвентаря  12324 руб.</a:t>
            </a:r>
            <a:endParaRPr lang="ru-RU" dirty="0">
              <a:effectLst/>
            </a:endParaRPr>
          </a:p>
          <a:p>
            <a:pPr fontAlgn="auto">
              <a:spcAft>
                <a:spcPts val="0"/>
              </a:spcAft>
              <a:buFont typeface="Arial" pitchFamily="34" charset="0"/>
              <a:buChar char="•"/>
              <a:defRPr/>
            </a:pPr>
            <a:r>
              <a:rPr lang="ru-RU" dirty="0" smtClean="0">
                <a:effectLst/>
              </a:rPr>
              <a:t>1.10. Оказание помощи Совету Ветеранов Правобережного округа на проведение мероприятия в рамках  5 юбилея общественной организации  «Союз ветеранов строительства БАМ г. Братска» 5000 руб.</a:t>
            </a:r>
            <a:endParaRPr lang="ru-RU" dirty="0">
              <a:effectLst/>
            </a:endParaRPr>
          </a:p>
          <a:p>
            <a:pPr fontAlgn="auto">
              <a:spcAft>
                <a:spcPts val="0"/>
              </a:spcAft>
              <a:buFont typeface="Arial" pitchFamily="34" charset="0"/>
              <a:buChar char="•"/>
              <a:defRPr/>
            </a:pPr>
            <a:r>
              <a:rPr lang="ru-RU" dirty="0" smtClean="0">
                <a:effectLst/>
              </a:rPr>
              <a:t>1.11. Оказание помощи </a:t>
            </a:r>
            <a:r>
              <a:rPr lang="ru-RU" dirty="0" err="1" smtClean="0">
                <a:effectLst/>
              </a:rPr>
              <a:t>Трегубовой</a:t>
            </a:r>
            <a:r>
              <a:rPr lang="ru-RU" dirty="0" smtClean="0">
                <a:effectLst/>
              </a:rPr>
              <a:t> Н. П. на покупку билетов ансамблю танцев "Сибирячки" ДК Современник на конкурс танцевальных коллективов  10000 руб.</a:t>
            </a:r>
            <a:endParaRPr lang="ru-RU" dirty="0">
              <a:effectLst/>
            </a:endParaRPr>
          </a:p>
          <a:p>
            <a:pPr fontAlgn="auto">
              <a:spcAft>
                <a:spcPts val="0"/>
              </a:spcAft>
              <a:buFont typeface="Arial" pitchFamily="34" charset="0"/>
              <a:buChar char="•"/>
              <a:defRPr/>
            </a:pPr>
            <a:r>
              <a:rPr lang="ru-RU" dirty="0" smtClean="0">
                <a:effectLst/>
              </a:rPr>
              <a:t>1.12. Приобретение  инвентаря для рыбалки на праздник в п. Усть-Уда 9560 руб.</a:t>
            </a:r>
            <a:endParaRPr lang="ru-RU" dirty="0">
              <a:effectLst/>
            </a:endParaRPr>
          </a:p>
          <a:p>
            <a:pPr fontAlgn="auto">
              <a:spcAft>
                <a:spcPts val="0"/>
              </a:spcAft>
              <a:buFont typeface="Arial" pitchFamily="34" charset="0"/>
              <a:buChar char="•"/>
              <a:defRPr/>
            </a:pPr>
            <a:r>
              <a:rPr lang="ru-RU" dirty="0" smtClean="0">
                <a:effectLst/>
              </a:rPr>
              <a:t>1.13. По Соглашению  с МКОУ </a:t>
            </a:r>
            <a:r>
              <a:rPr lang="ru-RU" dirty="0" err="1" smtClean="0">
                <a:effectLst/>
              </a:rPr>
              <a:t>Аталанская</a:t>
            </a:r>
            <a:r>
              <a:rPr lang="ru-RU" dirty="0" smtClean="0">
                <a:effectLst/>
              </a:rPr>
              <a:t> ООШ приобретение колес для трактора «</a:t>
            </a:r>
            <a:r>
              <a:rPr lang="ru-RU" dirty="0" err="1" smtClean="0">
                <a:effectLst/>
              </a:rPr>
              <a:t>Беларус</a:t>
            </a:r>
            <a:r>
              <a:rPr lang="ru-RU" dirty="0" smtClean="0">
                <a:effectLst/>
              </a:rPr>
              <a:t>» 40000 руб.</a:t>
            </a:r>
            <a:endParaRPr lang="ru-RU" dirty="0">
              <a:effectLst/>
            </a:endParaRPr>
          </a:p>
          <a:p>
            <a:pPr fontAlgn="auto">
              <a:spcAft>
                <a:spcPts val="0"/>
              </a:spcAft>
              <a:buFont typeface="Arial" pitchFamily="34" charset="0"/>
              <a:buChar char="•"/>
              <a:defRPr/>
            </a:pPr>
            <a:r>
              <a:rPr lang="ru-RU" dirty="0" smtClean="0">
                <a:effectLst/>
              </a:rPr>
              <a:t>1.14. Приобретение табло счетного для ветеранов команды по волейболу п. Гидростроитель 890 руб. </a:t>
            </a:r>
            <a:endParaRPr lang="ru-RU" dirty="0">
              <a:effectLst/>
            </a:endParaRPr>
          </a:p>
          <a:p>
            <a:pPr fontAlgn="auto">
              <a:spcAft>
                <a:spcPts val="0"/>
              </a:spcAft>
              <a:buFont typeface="Arial" pitchFamily="34" charset="0"/>
              <a:buChar char="•"/>
              <a:defRPr/>
            </a:pPr>
            <a:r>
              <a:rPr lang="ru-RU" dirty="0" smtClean="0">
                <a:effectLst/>
              </a:rPr>
              <a:t>1.15. По Соглашению с МБДОУ «ДС №127» приобретение музыкальных инструментов, игрушек и </a:t>
            </a:r>
            <a:r>
              <a:rPr lang="ru-RU" dirty="0" err="1" smtClean="0">
                <a:effectLst/>
              </a:rPr>
              <a:t>небулайзера</a:t>
            </a:r>
            <a:r>
              <a:rPr lang="ru-RU" dirty="0" smtClean="0">
                <a:effectLst/>
              </a:rPr>
              <a:t> 13490 руб.</a:t>
            </a:r>
            <a:endParaRPr lang="ru-RU" dirty="0">
              <a:effectLst/>
            </a:endParaRPr>
          </a:p>
          <a:p>
            <a:pPr marL="0" indent="0" fontAlgn="auto">
              <a:spcAft>
                <a:spcPts val="0"/>
              </a:spcAft>
              <a:buFont typeface="Arial" pitchFamily="34" charset="0"/>
              <a:buNone/>
              <a:defRPr/>
            </a:pPr>
            <a:endParaRPr lang="ru-RU" dirty="0"/>
          </a:p>
        </p:txBody>
      </p:sp>
      <p:pic>
        <p:nvPicPr>
          <p:cNvPr id="5" name="Picture 2" descr="C:\Users\Михеева\Desktop\IMG-20180517-WA0034.width-800.jpg"/>
          <p:cNvPicPr>
            <a:picLocks noChangeAspect="1" noChangeArrowheads="1"/>
          </p:cNvPicPr>
          <p:nvPr/>
        </p:nvPicPr>
        <p:blipFill>
          <a:blip r:embed="rId3"/>
          <a:srcRect/>
          <a:stretch>
            <a:fillRect/>
          </a:stretch>
        </p:blipFill>
        <p:spPr bwMode="auto">
          <a:xfrm>
            <a:off x="8737618" y="3857628"/>
            <a:ext cx="3214710" cy="2286016"/>
          </a:xfrm>
          <a:prstGeom prst="rect">
            <a:avLst/>
          </a:prstGeom>
          <a:noFill/>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522413" y="285728"/>
            <a:ext cx="9144000" cy="3295672"/>
          </a:xfrm>
        </p:spPr>
        <p:txBody>
          <a:bodyPr/>
          <a:lstStyle/>
          <a:p>
            <a:pPr fontAlgn="auto">
              <a:spcBef>
                <a:spcPts val="0"/>
              </a:spcBef>
              <a:spcAft>
                <a:spcPts val="0"/>
              </a:spcAft>
              <a:defRPr/>
            </a:pPr>
            <a:r>
              <a:rPr lang="ru-RU" dirty="0" smtClean="0">
                <a:effectLst>
                  <a:outerShdw blurRad="50800" dist="25400" dir="2700000" algn="br">
                    <a:srgbClr val="626817">
                      <a:alpha val="50000"/>
                      <a:lumMod val="50000"/>
                    </a:srgbClr>
                  </a:outerShdw>
                </a:effectLst>
                <a:latin typeface="Arial Black" panose="020B0A04020102020204" pitchFamily="34" charset="0"/>
              </a:rPr>
              <a:t/>
            </a:r>
            <a:br>
              <a:rPr lang="ru-RU" dirty="0" smtClean="0">
                <a:effectLst>
                  <a:outerShdw blurRad="50800" dist="25400" dir="2700000" algn="br">
                    <a:srgbClr val="626817">
                      <a:alpha val="50000"/>
                      <a:lumMod val="50000"/>
                    </a:srgbClr>
                  </a:outerShdw>
                </a:effectLst>
                <a:latin typeface="Arial Black" panose="020B0A04020102020204" pitchFamily="34" charset="0"/>
              </a:rPr>
            </a:br>
            <a:endParaRPr lang="ru-RU" dirty="0">
              <a:effectLst>
                <a:outerShdw blurRad="50800" dist="25400" dir="2700000" algn="br">
                  <a:srgbClr val="626817">
                    <a:alpha val="50000"/>
                    <a:lumMod val="50000"/>
                  </a:srgbClr>
                </a:outerShdw>
              </a:effectLst>
              <a:latin typeface="Arial Black" panose="020B0A04020102020204" pitchFamily="34" charset="0"/>
            </a:endParaRPr>
          </a:p>
        </p:txBody>
      </p:sp>
      <p:sp>
        <p:nvSpPr>
          <p:cNvPr id="9" name="Подзаголовок 8"/>
          <p:cNvSpPr>
            <a:spLocks noGrp="1"/>
          </p:cNvSpPr>
          <p:nvPr>
            <p:ph type="subTitle" idx="1"/>
          </p:nvPr>
        </p:nvSpPr>
        <p:spPr>
          <a:xfrm>
            <a:off x="736562" y="285728"/>
            <a:ext cx="10001320" cy="4643470"/>
          </a:xfrm>
        </p:spPr>
        <p:txBody>
          <a:bodyPr/>
          <a:lstStyle/>
          <a:p>
            <a:pPr fontAlgn="auto">
              <a:spcAft>
                <a:spcPts val="0"/>
              </a:spcAft>
              <a:buFont typeface="Arial" pitchFamily="34" charset="0"/>
              <a:buNone/>
              <a:defRPr/>
            </a:pPr>
            <a:r>
              <a:rPr lang="ru-RU" sz="2400" b="1" dirty="0" smtClean="0">
                <a:solidFill>
                  <a:srgbClr val="FF0000"/>
                </a:solidFill>
                <a:effectLst>
                  <a:outerShdw blurRad="50800" dist="25400" dir="2700000" algn="tr">
                    <a:srgbClr val="626817">
                      <a:alpha val="50000"/>
                      <a:lumMod val="50000"/>
                    </a:srgbClr>
                  </a:outerShdw>
                </a:effectLst>
              </a:rPr>
              <a:t>РЕКВИЗИТЫ ОРГАНИЗАЦИИ</a:t>
            </a:r>
            <a:endParaRPr lang="ru-RU" sz="2400" b="1" dirty="0">
              <a:solidFill>
                <a:srgbClr val="FF0000"/>
              </a:solidFill>
              <a:effectLst>
                <a:outerShdw blurRad="50800" dist="25400" dir="2700000" algn="tr">
                  <a:srgbClr val="626817">
                    <a:alpha val="50000"/>
                    <a:lumMod val="50000"/>
                  </a:srgbClr>
                </a:outerShdw>
              </a:effectLst>
            </a:endParaRPr>
          </a:p>
        </p:txBody>
      </p:sp>
      <p:sp>
        <p:nvSpPr>
          <p:cNvPr id="4" name="Прямоугольник 3"/>
          <p:cNvSpPr/>
          <p:nvPr/>
        </p:nvSpPr>
        <p:spPr>
          <a:xfrm>
            <a:off x="736562" y="1000109"/>
            <a:ext cx="11072890" cy="5078313"/>
          </a:xfrm>
          <a:prstGeom prst="rect">
            <a:avLst/>
          </a:prstGeom>
        </p:spPr>
        <p:txBody>
          <a:bodyPr wrap="square">
            <a:spAutoFit/>
          </a:bodyPr>
          <a:lstStyle/>
          <a:p>
            <a:r>
              <a:rPr lang="ru-RU" sz="2400" dirty="0" smtClean="0">
                <a:solidFill>
                  <a:srgbClr val="FFFF00"/>
                </a:solidFill>
              </a:rPr>
              <a:t>Благотворительный фонд </a:t>
            </a:r>
            <a:r>
              <a:rPr lang="ru-RU" sz="2400" b="1" dirty="0" smtClean="0">
                <a:solidFill>
                  <a:srgbClr val="FFFF00"/>
                </a:solidFill>
              </a:rPr>
              <a:t>«СИБИРСКИЙ ХАРАКТЕР»</a:t>
            </a:r>
            <a:r>
              <a:rPr lang="en-US" sz="2400" b="1" dirty="0" smtClean="0">
                <a:solidFill>
                  <a:srgbClr val="FFFF00"/>
                </a:solidFill>
              </a:rPr>
              <a:t> </a:t>
            </a:r>
            <a:r>
              <a:rPr lang="ru-RU" sz="2400" b="1" dirty="0" smtClean="0">
                <a:solidFill>
                  <a:srgbClr val="FFFF00"/>
                </a:solidFill>
              </a:rPr>
              <a:t>основан в 2005 году. </a:t>
            </a:r>
            <a:endParaRPr lang="ru-RU" sz="2400" dirty="0" smtClean="0">
              <a:solidFill>
                <a:srgbClr val="FFFF00"/>
              </a:solidFill>
            </a:endParaRPr>
          </a:p>
          <a:p>
            <a:r>
              <a:rPr lang="ru-RU" sz="2400" b="1" dirty="0" smtClean="0">
                <a:solidFill>
                  <a:srgbClr val="FFFF00"/>
                </a:solidFill>
              </a:rPr>
              <a:t>ИНН</a:t>
            </a:r>
            <a:r>
              <a:rPr lang="ru-RU" sz="2400" dirty="0" smtClean="0">
                <a:solidFill>
                  <a:srgbClr val="FFFF00"/>
                </a:solidFill>
              </a:rPr>
              <a:t> 3808115431</a:t>
            </a:r>
            <a:br>
              <a:rPr lang="ru-RU" sz="2400" dirty="0" smtClean="0">
                <a:solidFill>
                  <a:srgbClr val="FFFF00"/>
                </a:solidFill>
              </a:rPr>
            </a:br>
            <a:r>
              <a:rPr lang="ru-RU" sz="2400" b="1" dirty="0" smtClean="0">
                <a:solidFill>
                  <a:srgbClr val="FFFF00"/>
                </a:solidFill>
              </a:rPr>
              <a:t>КПП</a:t>
            </a:r>
            <a:r>
              <a:rPr lang="ru-RU" sz="2400" dirty="0" smtClean="0">
                <a:solidFill>
                  <a:srgbClr val="FFFF00"/>
                </a:solidFill>
              </a:rPr>
              <a:t> 380401001</a:t>
            </a:r>
            <a:br>
              <a:rPr lang="ru-RU" sz="2400" dirty="0" smtClean="0">
                <a:solidFill>
                  <a:srgbClr val="FFFF00"/>
                </a:solidFill>
              </a:rPr>
            </a:br>
            <a:r>
              <a:rPr lang="ru-RU" sz="2400" b="1" dirty="0" smtClean="0">
                <a:solidFill>
                  <a:srgbClr val="FFFF00"/>
                </a:solidFill>
              </a:rPr>
              <a:t>ОГРН</a:t>
            </a:r>
            <a:r>
              <a:rPr lang="ru-RU" sz="2400" dirty="0" smtClean="0">
                <a:solidFill>
                  <a:srgbClr val="FFFF00"/>
                </a:solidFill>
              </a:rPr>
              <a:t> 1053808500020</a:t>
            </a:r>
            <a:br>
              <a:rPr lang="ru-RU" sz="2400" dirty="0" smtClean="0">
                <a:solidFill>
                  <a:srgbClr val="FFFF00"/>
                </a:solidFill>
              </a:rPr>
            </a:br>
            <a:r>
              <a:rPr lang="ru-RU" sz="2400" b="1" dirty="0" err="1" smtClean="0">
                <a:solidFill>
                  <a:srgbClr val="FFFF00"/>
                </a:solidFill>
              </a:rPr>
              <a:t>р</a:t>
            </a:r>
            <a:r>
              <a:rPr lang="ru-RU" sz="2400" b="1" dirty="0" smtClean="0">
                <a:solidFill>
                  <a:srgbClr val="FFFF00"/>
                </a:solidFill>
              </a:rPr>
              <a:t>/с</a:t>
            </a:r>
            <a:r>
              <a:rPr lang="ru-RU" sz="2400" dirty="0" smtClean="0">
                <a:solidFill>
                  <a:srgbClr val="FFFF00"/>
                </a:solidFill>
              </a:rPr>
              <a:t> 40703810720130000001</a:t>
            </a:r>
            <a:br>
              <a:rPr lang="ru-RU" sz="2400" dirty="0" smtClean="0">
                <a:solidFill>
                  <a:srgbClr val="FFFF00"/>
                </a:solidFill>
              </a:rPr>
            </a:br>
            <a:r>
              <a:rPr lang="ru-RU" sz="2400" dirty="0" smtClean="0">
                <a:solidFill>
                  <a:srgbClr val="FFFF00"/>
                </a:solidFill>
              </a:rPr>
              <a:t>Филиал №5440 Банка ВТБ (ПАО) г. Новосибирск</a:t>
            </a:r>
            <a:br>
              <a:rPr lang="ru-RU" sz="2400" dirty="0" smtClean="0">
                <a:solidFill>
                  <a:srgbClr val="FFFF00"/>
                </a:solidFill>
              </a:rPr>
            </a:br>
            <a:r>
              <a:rPr lang="ru-RU" sz="2400" dirty="0" err="1" smtClean="0">
                <a:solidFill>
                  <a:srgbClr val="FFFF00"/>
                </a:solidFill>
              </a:rPr>
              <a:t>кор</a:t>
            </a:r>
            <a:r>
              <a:rPr lang="ru-RU" sz="2400" dirty="0" smtClean="0">
                <a:solidFill>
                  <a:srgbClr val="FFFF00"/>
                </a:solidFill>
              </a:rPr>
              <a:t>/с 30101810450040000719</a:t>
            </a:r>
            <a:br>
              <a:rPr lang="ru-RU" sz="2400" dirty="0" smtClean="0">
                <a:solidFill>
                  <a:srgbClr val="FFFF00"/>
                </a:solidFill>
              </a:rPr>
            </a:br>
            <a:r>
              <a:rPr lang="ru-RU" sz="2400" b="1" dirty="0" smtClean="0">
                <a:solidFill>
                  <a:srgbClr val="FFFF00"/>
                </a:solidFill>
              </a:rPr>
              <a:t>БИК</a:t>
            </a:r>
            <a:r>
              <a:rPr lang="ru-RU" sz="2400" dirty="0" smtClean="0">
                <a:solidFill>
                  <a:srgbClr val="FFFF00"/>
                </a:solidFill>
              </a:rPr>
              <a:t> 045004719</a:t>
            </a:r>
          </a:p>
          <a:p>
            <a:endParaRPr lang="ru-RU" sz="2400" dirty="0" smtClean="0"/>
          </a:p>
          <a:p>
            <a:endParaRPr lang="ru-RU" sz="2400" dirty="0" smtClean="0"/>
          </a:p>
          <a:p>
            <a:endParaRPr lang="ru-RU" sz="2400" dirty="0" smtClean="0"/>
          </a:p>
          <a:p>
            <a:endParaRPr lang="ru-RU" sz="2400" dirty="0" smtClean="0"/>
          </a:p>
          <a:p>
            <a:r>
              <a:rPr lang="ru-RU" dirty="0" smtClean="0"/>
              <a:t/>
            </a:r>
            <a:br>
              <a:rPr lang="ru-RU" dirty="0" smtClean="0"/>
            </a:br>
            <a:endParaRPr lang="ru-RU" dirty="0"/>
          </a:p>
        </p:txBody>
      </p:sp>
      <p:sp>
        <p:nvSpPr>
          <p:cNvPr id="5" name="Прямоугольник 4"/>
          <p:cNvSpPr/>
          <p:nvPr/>
        </p:nvSpPr>
        <p:spPr>
          <a:xfrm>
            <a:off x="808000" y="4071942"/>
            <a:ext cx="9501254" cy="3231654"/>
          </a:xfrm>
          <a:prstGeom prst="rect">
            <a:avLst/>
          </a:prstGeom>
        </p:spPr>
        <p:txBody>
          <a:bodyPr wrap="square">
            <a:spAutoFit/>
          </a:bodyPr>
          <a:lstStyle/>
          <a:p>
            <a:r>
              <a:rPr lang="ru-RU" sz="2400" b="1" dirty="0" smtClean="0">
                <a:solidFill>
                  <a:srgbClr val="FFFF00"/>
                </a:solidFill>
              </a:rPr>
              <a:t>Почтовый адрес :</a:t>
            </a:r>
          </a:p>
          <a:p>
            <a:r>
              <a:rPr lang="ru-RU" sz="2400" b="1" dirty="0" smtClean="0">
                <a:solidFill>
                  <a:srgbClr val="FFFF00"/>
                </a:solidFill>
              </a:rPr>
              <a:t>665708. Иркутская область, г. Братск, ж.р. Центральный, проспект Ленина, д. 29, помещение 1008</a:t>
            </a:r>
            <a:endParaRPr lang="en-US" sz="2400" b="1" dirty="0" smtClean="0">
              <a:solidFill>
                <a:srgbClr val="FFFF00"/>
              </a:solidFill>
            </a:endParaRPr>
          </a:p>
          <a:p>
            <a:r>
              <a:rPr lang="ru-RU" sz="2400" b="1" dirty="0" smtClean="0">
                <a:solidFill>
                  <a:srgbClr val="FFFF00"/>
                </a:solidFill>
              </a:rPr>
              <a:t>телефон: 89842756869</a:t>
            </a:r>
          </a:p>
          <a:p>
            <a:r>
              <a:rPr lang="en-US" sz="2400" b="1" dirty="0" smtClean="0">
                <a:solidFill>
                  <a:srgbClr val="FFFF00"/>
                </a:solidFill>
              </a:rPr>
              <a:t>E-mail: </a:t>
            </a:r>
            <a:r>
              <a:rPr lang="en-US" sz="2400" b="1" dirty="0" smtClean="0">
                <a:solidFill>
                  <a:srgbClr val="FFFF00"/>
                </a:solidFill>
                <a:hlinkClick r:id="rId2"/>
              </a:rPr>
              <a:t>sib-har@mail.ru</a:t>
            </a:r>
            <a:r>
              <a:rPr lang="ru-RU" sz="2400" b="1" dirty="0" smtClean="0">
                <a:solidFill>
                  <a:srgbClr val="FFFF00"/>
                </a:solidFill>
              </a:rPr>
              <a:t>  </a:t>
            </a:r>
          </a:p>
          <a:p>
            <a:endParaRPr lang="ru-RU" sz="2400" dirty="0" smtClean="0"/>
          </a:p>
          <a:p>
            <a:endParaRPr lang="ru-RU" sz="2400" dirty="0" smtClean="0"/>
          </a:p>
          <a:p>
            <a:r>
              <a:rPr lang="ru-RU" dirty="0" smtClean="0"/>
              <a:t/>
            </a:r>
            <a:br>
              <a:rPr lang="ru-RU" dirty="0" smtClean="0"/>
            </a:br>
            <a:endParaRPr lang="ru-RU"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a:effectLst/>
              </a:rPr>
              <a:t/>
            </a:r>
            <a:br>
              <a:rPr lang="ru-RU" dirty="0">
                <a:effectLst/>
              </a:rPr>
            </a:br>
            <a:endParaRPr lang="ru-RU" dirty="0"/>
          </a:p>
        </p:txBody>
      </p:sp>
      <p:sp>
        <p:nvSpPr>
          <p:cNvPr id="9" name="Объект 8"/>
          <p:cNvSpPr>
            <a:spLocks noGrp="1"/>
          </p:cNvSpPr>
          <p:nvPr>
            <p:ph idx="1"/>
          </p:nvPr>
        </p:nvSpPr>
        <p:spPr>
          <a:xfrm>
            <a:off x="549275" y="333375"/>
            <a:ext cx="8929688" cy="6119813"/>
          </a:xfrm>
        </p:spPr>
        <p:txBody>
          <a:bodyPr>
            <a:normAutofit fontScale="85000" lnSpcReduction="20000"/>
          </a:bodyPr>
          <a:lstStyle/>
          <a:p>
            <a:pPr marL="0" indent="0" fontAlgn="auto">
              <a:spcAft>
                <a:spcPts val="0"/>
              </a:spcAft>
              <a:buFont typeface="Arial" pitchFamily="34" charset="0"/>
              <a:buNone/>
              <a:defRPr/>
            </a:pPr>
            <a:r>
              <a:rPr lang="ru-RU" dirty="0" smtClean="0"/>
              <a:t>1.16. </a:t>
            </a:r>
            <a:r>
              <a:rPr lang="ru-RU" sz="2600" dirty="0" smtClean="0">
                <a:effectLst/>
              </a:rPr>
              <a:t>НОВЫЙ ОБРАЗОВАТЕЛЬНЫЙ ПРОЕКТ "БРАТСКИЕ ВСТРЕЧИ" СТАРТОВАЛ  ПРИ ПОДДЕРЖКЕ  БФ «СИБИРСКИЙ ХАРАКТЕР»</a:t>
            </a:r>
          </a:p>
          <a:p>
            <a:r>
              <a:rPr lang="ru-RU" sz="2800" dirty="0" smtClean="0"/>
              <a:t>Проект рассчитан на школьников старших классов, студентов, взрослое население и направлен на популяризацию и изучение истории родного края.</a:t>
            </a:r>
          </a:p>
          <a:p>
            <a:r>
              <a:rPr lang="ru-RU" sz="2800" dirty="0" smtClean="0"/>
              <a:t>В рамках 60-минутных регулярных лекций известные городские историки, краеведы, научные сотрудники </a:t>
            </a:r>
            <a:r>
              <a:rPr lang="ru-RU" sz="2800" dirty="0" err="1" smtClean="0"/>
              <a:t>БрГУ</a:t>
            </a:r>
            <a:r>
              <a:rPr lang="ru-RU" sz="2800" dirty="0" smtClean="0"/>
              <a:t>, а также Объединенного музея освоения Ангары, регионального журнала «Краевед </a:t>
            </a:r>
            <a:r>
              <a:rPr lang="ru-RU" sz="2800" dirty="0" err="1" smtClean="0"/>
              <a:t>Приангарья</a:t>
            </a:r>
            <a:r>
              <a:rPr lang="ru-RU" sz="2800" dirty="0" smtClean="0"/>
              <a:t>» и другие познакомили всех желающих с интересными и мало известными фактами из истории Восточной Сибири и Братска.</a:t>
            </a:r>
          </a:p>
          <a:p>
            <a:r>
              <a:rPr lang="ru-RU" sz="2800" dirty="0" smtClean="0"/>
              <a:t>Предполагался формат живого общения и диалога. На базе лекций был создан </a:t>
            </a:r>
            <a:r>
              <a:rPr lang="ru-RU" sz="2800" dirty="0" err="1" smtClean="0"/>
              <a:t>ютюб-канал</a:t>
            </a:r>
            <a:r>
              <a:rPr lang="ru-RU" sz="2800" dirty="0" smtClean="0"/>
              <a:t> о краеведении Братска, записи лекций появились в свободном доступе в сети Интернет.</a:t>
            </a:r>
          </a:p>
          <a:p>
            <a:r>
              <a:rPr lang="ru-RU" sz="2800" dirty="0" smtClean="0"/>
              <a:t>Проект являлся благотворительным и вход на лекции был бесплатный.</a:t>
            </a:r>
          </a:p>
          <a:p>
            <a:pPr marL="0" indent="0" fontAlgn="auto">
              <a:spcAft>
                <a:spcPts val="0"/>
              </a:spcAft>
              <a:buFont typeface="Arial" pitchFamily="34" charset="0"/>
              <a:buNone/>
              <a:defRPr/>
            </a:pPr>
            <a:endParaRPr lang="ru-RU" sz="2600" dirty="0">
              <a:effectLst/>
            </a:endParaRPr>
          </a:p>
          <a:p>
            <a:pPr marL="0" indent="0" fontAlgn="auto">
              <a:spcAft>
                <a:spcPts val="0"/>
              </a:spcAft>
              <a:buFont typeface="Arial" pitchFamily="34" charset="0"/>
              <a:buNone/>
              <a:defRPr/>
            </a:pPr>
            <a:endParaRPr lang="ru-RU" dirty="0"/>
          </a:p>
        </p:txBody>
      </p:sp>
      <p:pic>
        <p:nvPicPr>
          <p:cNvPr id="3074" name="Picture 2" descr="C:\Users\Михеева\Desktop\afisha_hY4ojSa.width-800.jpg"/>
          <p:cNvPicPr>
            <a:picLocks noChangeAspect="1" noChangeArrowheads="1"/>
          </p:cNvPicPr>
          <p:nvPr/>
        </p:nvPicPr>
        <p:blipFill>
          <a:blip r:embed="rId2"/>
          <a:srcRect/>
          <a:stretch>
            <a:fillRect/>
          </a:stretch>
        </p:blipFill>
        <p:spPr bwMode="auto">
          <a:xfrm>
            <a:off x="9451998" y="500042"/>
            <a:ext cx="2571768" cy="4233874"/>
          </a:xfrm>
          <a:prstGeom prst="rect">
            <a:avLst/>
          </a:prstGeom>
          <a:noFill/>
        </p:spPr>
      </p:pic>
      <p:pic>
        <p:nvPicPr>
          <p:cNvPr id="3076" name="Picture 4" descr="Ð¿ÑÐ¾ÐµÐºÑ3"/>
          <p:cNvPicPr>
            <a:picLocks noChangeAspect="1" noChangeArrowheads="1"/>
          </p:cNvPicPr>
          <p:nvPr/>
        </p:nvPicPr>
        <p:blipFill>
          <a:blip r:embed="rId3" cstate="print"/>
          <a:srcRect/>
          <a:stretch>
            <a:fillRect/>
          </a:stretch>
        </p:blipFill>
        <p:spPr bwMode="auto">
          <a:xfrm>
            <a:off x="9023370" y="5000612"/>
            <a:ext cx="2857520" cy="1857388"/>
          </a:xfrm>
          <a:prstGeom prst="rect">
            <a:avLst/>
          </a:prstGeom>
          <a:noFill/>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a:effectLst/>
              </a:rPr>
              <a:t/>
            </a:r>
            <a:br>
              <a:rPr lang="ru-RU" dirty="0">
                <a:effectLst/>
              </a:rPr>
            </a:br>
            <a:endParaRPr lang="ru-RU" dirty="0"/>
          </a:p>
        </p:txBody>
      </p:sp>
      <p:sp>
        <p:nvSpPr>
          <p:cNvPr id="9" name="Объект 8"/>
          <p:cNvSpPr>
            <a:spLocks noGrp="1"/>
          </p:cNvSpPr>
          <p:nvPr>
            <p:ph idx="1"/>
          </p:nvPr>
        </p:nvSpPr>
        <p:spPr>
          <a:xfrm>
            <a:off x="549275" y="333375"/>
            <a:ext cx="9001125" cy="5903913"/>
          </a:xfrm>
        </p:spPr>
        <p:txBody>
          <a:bodyPr>
            <a:normAutofit fontScale="92500" lnSpcReduction="20000"/>
          </a:bodyPr>
          <a:lstStyle/>
          <a:p>
            <a:pPr fontAlgn="auto">
              <a:spcAft>
                <a:spcPts val="0"/>
              </a:spcAft>
              <a:buFont typeface="Arial" pitchFamily="34" charset="0"/>
              <a:buChar char="•"/>
              <a:defRPr/>
            </a:pPr>
            <a:r>
              <a:rPr lang="ru-RU" dirty="0" smtClean="0">
                <a:effectLst/>
              </a:rPr>
              <a:t>1.17. В рамках проведения праздничных мероприятий  и  поощрения участников были приобретены  граф. планшеты 25996 руб. </a:t>
            </a:r>
            <a:endParaRPr lang="ru-RU" dirty="0">
              <a:effectLst/>
            </a:endParaRPr>
          </a:p>
          <a:p>
            <a:pPr fontAlgn="auto">
              <a:spcAft>
                <a:spcPts val="0"/>
              </a:spcAft>
              <a:buFont typeface="Arial" pitchFamily="34" charset="0"/>
              <a:buChar char="•"/>
              <a:defRPr/>
            </a:pPr>
            <a:r>
              <a:rPr lang="ru-RU" dirty="0" smtClean="0">
                <a:effectLst/>
              </a:rPr>
              <a:t>1.18. По Соглашению с </a:t>
            </a:r>
            <a:r>
              <a:rPr lang="ru-RU" dirty="0" err="1" smtClean="0">
                <a:effectLst/>
              </a:rPr>
              <a:t>Администрицией</a:t>
            </a:r>
            <a:r>
              <a:rPr lang="ru-RU" dirty="0" smtClean="0">
                <a:effectLst/>
              </a:rPr>
              <a:t> Заморского сельского поселения </a:t>
            </a:r>
            <a:r>
              <a:rPr lang="ru-RU" dirty="0" err="1" smtClean="0">
                <a:effectLst/>
              </a:rPr>
              <a:t>софинансирование</a:t>
            </a:r>
            <a:r>
              <a:rPr lang="ru-RU" dirty="0" smtClean="0">
                <a:effectLst/>
              </a:rPr>
              <a:t> приобретения  автомобиля 200000 руб.</a:t>
            </a:r>
            <a:endParaRPr lang="ru-RU" dirty="0">
              <a:effectLst/>
            </a:endParaRPr>
          </a:p>
          <a:p>
            <a:pPr fontAlgn="auto">
              <a:spcAft>
                <a:spcPts val="0"/>
              </a:spcAft>
              <a:buFont typeface="Arial" pitchFamily="34" charset="0"/>
              <a:buChar char="•"/>
              <a:defRPr/>
            </a:pPr>
            <a:r>
              <a:rPr lang="ru-RU" dirty="0" smtClean="0">
                <a:effectLst/>
              </a:rPr>
              <a:t>1.19.  Оказание  помощи Сокольниковой А.С. на лечение сына 10000 руб.</a:t>
            </a:r>
            <a:endParaRPr lang="ru-RU" dirty="0">
              <a:effectLst/>
            </a:endParaRPr>
          </a:p>
          <a:p>
            <a:pPr fontAlgn="auto">
              <a:spcAft>
                <a:spcPts val="0"/>
              </a:spcAft>
              <a:buFont typeface="Arial" pitchFamily="34" charset="0"/>
              <a:buChar char="•"/>
              <a:defRPr/>
            </a:pPr>
            <a:r>
              <a:rPr lang="ru-RU" dirty="0" smtClean="0">
                <a:effectLst/>
              </a:rPr>
              <a:t>1.20. Оказание помощи Всероссийскому обществу инвалидов в приобретении огнетушителей 7390 руб.</a:t>
            </a:r>
            <a:endParaRPr lang="ru-RU" dirty="0">
              <a:effectLst/>
            </a:endParaRPr>
          </a:p>
          <a:p>
            <a:pPr fontAlgn="auto">
              <a:spcAft>
                <a:spcPts val="0"/>
              </a:spcAft>
              <a:buFont typeface="Arial" pitchFamily="34" charset="0"/>
              <a:buChar char="•"/>
              <a:defRPr/>
            </a:pPr>
            <a:r>
              <a:rPr lang="ru-RU" dirty="0" smtClean="0">
                <a:effectLst/>
              </a:rPr>
              <a:t>1.21.  Оказание помощи Черемных Г.В. в приобретении батарей 8586 руб.</a:t>
            </a:r>
            <a:endParaRPr lang="ru-RU" dirty="0">
              <a:effectLst/>
            </a:endParaRPr>
          </a:p>
          <a:p>
            <a:pPr fontAlgn="auto">
              <a:spcAft>
                <a:spcPts val="0"/>
              </a:spcAft>
              <a:buFont typeface="Arial" pitchFamily="34" charset="0"/>
              <a:buChar char="•"/>
              <a:defRPr/>
            </a:pPr>
            <a:r>
              <a:rPr lang="ru-RU" dirty="0" smtClean="0">
                <a:effectLst/>
              </a:rPr>
              <a:t>1.22. Приобретения чая  в качестве подарков на день Строителя 12483 руб.</a:t>
            </a:r>
            <a:endParaRPr lang="ru-RU" dirty="0">
              <a:effectLst/>
            </a:endParaRPr>
          </a:p>
          <a:p>
            <a:pPr fontAlgn="auto">
              <a:spcAft>
                <a:spcPts val="0"/>
              </a:spcAft>
              <a:buFont typeface="Arial" pitchFamily="34" charset="0"/>
              <a:buChar char="•"/>
              <a:defRPr/>
            </a:pPr>
            <a:r>
              <a:rPr lang="ru-RU" dirty="0" smtClean="0">
                <a:effectLst/>
              </a:rPr>
              <a:t>1.23.  Оказание помощи </a:t>
            </a:r>
            <a:r>
              <a:rPr lang="ru-RU" dirty="0" err="1" smtClean="0">
                <a:effectLst/>
              </a:rPr>
              <a:t>Бодрикову</a:t>
            </a:r>
            <a:r>
              <a:rPr lang="ru-RU" dirty="0" smtClean="0">
                <a:effectLst/>
              </a:rPr>
              <a:t> Р.А. в приобретение спортинвентаря для проведения соревнований по </a:t>
            </a:r>
            <a:r>
              <a:rPr lang="ru-RU" dirty="0" err="1" smtClean="0">
                <a:effectLst/>
              </a:rPr>
              <a:t>Двороболу</a:t>
            </a:r>
            <a:r>
              <a:rPr lang="ru-RU" dirty="0" smtClean="0">
                <a:effectLst/>
              </a:rPr>
              <a:t> 7000 руб.</a:t>
            </a:r>
            <a:endParaRPr lang="ru-RU" dirty="0">
              <a:effectLst/>
            </a:endParaRPr>
          </a:p>
          <a:p>
            <a:pPr fontAlgn="auto">
              <a:spcAft>
                <a:spcPts val="0"/>
              </a:spcAft>
              <a:buFont typeface="Arial" pitchFamily="34" charset="0"/>
              <a:buChar char="•"/>
              <a:defRPr/>
            </a:pPr>
            <a:endParaRPr lang="ru-RU" dirty="0"/>
          </a:p>
        </p:txBody>
      </p:sp>
      <p:pic>
        <p:nvPicPr>
          <p:cNvPr id="23553" name="Picture 1" descr="C:\Users\Михеева\Desktop\ep2l0RNxzBY.jpg"/>
          <p:cNvPicPr>
            <a:picLocks noChangeAspect="1" noChangeArrowheads="1"/>
          </p:cNvPicPr>
          <p:nvPr/>
        </p:nvPicPr>
        <p:blipFill>
          <a:blip r:embed="rId2"/>
          <a:srcRect/>
          <a:stretch>
            <a:fillRect/>
          </a:stretch>
        </p:blipFill>
        <p:spPr bwMode="auto">
          <a:xfrm>
            <a:off x="9451999" y="357166"/>
            <a:ext cx="2571768" cy="1928826"/>
          </a:xfrm>
          <a:prstGeom prst="rect">
            <a:avLst/>
          </a:prstGeom>
          <a:noFill/>
        </p:spPr>
      </p:pic>
      <p:pic>
        <p:nvPicPr>
          <p:cNvPr id="23554" name="Picture 2" descr="C:\Users\Михеева\Desktop\FIdNfR01Tls.jpg"/>
          <p:cNvPicPr>
            <a:picLocks noChangeAspect="1" noChangeArrowheads="1"/>
          </p:cNvPicPr>
          <p:nvPr/>
        </p:nvPicPr>
        <p:blipFill>
          <a:blip r:embed="rId3"/>
          <a:srcRect/>
          <a:stretch>
            <a:fillRect/>
          </a:stretch>
        </p:blipFill>
        <p:spPr bwMode="auto">
          <a:xfrm>
            <a:off x="9952064" y="3071810"/>
            <a:ext cx="1857388" cy="2644780"/>
          </a:xfrm>
          <a:prstGeom prst="rect">
            <a:avLst/>
          </a:prstGeom>
          <a:noFill/>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a:effectLst/>
              </a:rPr>
              <a:t/>
            </a:r>
            <a:br>
              <a:rPr lang="ru-RU" dirty="0">
                <a:effectLst/>
              </a:rPr>
            </a:br>
            <a:endParaRPr lang="ru-RU" dirty="0"/>
          </a:p>
        </p:txBody>
      </p:sp>
      <p:sp>
        <p:nvSpPr>
          <p:cNvPr id="9" name="Объект 8"/>
          <p:cNvSpPr>
            <a:spLocks noGrp="1"/>
          </p:cNvSpPr>
          <p:nvPr>
            <p:ph idx="1"/>
          </p:nvPr>
        </p:nvSpPr>
        <p:spPr>
          <a:xfrm>
            <a:off x="307935" y="333375"/>
            <a:ext cx="9429816" cy="6408738"/>
          </a:xfrm>
        </p:spPr>
        <p:txBody>
          <a:bodyPr>
            <a:normAutofit fontScale="92500" lnSpcReduction="20000"/>
          </a:bodyPr>
          <a:lstStyle/>
          <a:p>
            <a:pPr fontAlgn="auto">
              <a:spcAft>
                <a:spcPts val="0"/>
              </a:spcAft>
              <a:buFont typeface="Arial" pitchFamily="34" charset="0"/>
              <a:buChar char="•"/>
              <a:defRPr/>
            </a:pPr>
            <a:r>
              <a:rPr lang="ru-RU" dirty="0" smtClean="0">
                <a:effectLst/>
              </a:rPr>
              <a:t>1.24. </a:t>
            </a:r>
            <a:r>
              <a:rPr lang="ru-RU" b="1" dirty="0" smtClean="0"/>
              <a:t>"Сибирский Характер" исполнил все обязательства по реализации Президентского гранта. Второй этап масштабного совместного социального проекта Благотворительного фонда и  театра кукол "</a:t>
            </a:r>
            <a:r>
              <a:rPr lang="ru-RU" b="1" dirty="0" err="1" smtClean="0"/>
              <a:t>Тирлямы</a:t>
            </a:r>
            <a:r>
              <a:rPr lang="ru-RU" b="1" dirty="0" smtClean="0"/>
              <a:t>" завершен. </a:t>
            </a:r>
          </a:p>
          <a:p>
            <a:pPr>
              <a:buNone/>
            </a:pPr>
            <a:r>
              <a:rPr lang="ru-RU" dirty="0" smtClean="0"/>
              <a:t>       Напомним, летом прошлого года Благотворительный фонд Андрея Чернышёва выиграл грант Президента Российской Федерации в размере 493 003 рублей. Средства были направлены на открытие игровых комнат в 7 отдаленных поселках Братского района: Ключи - </a:t>
            </a:r>
            <a:r>
              <a:rPr lang="ru-RU" dirty="0" err="1" smtClean="0"/>
              <a:t>Булак</a:t>
            </a:r>
            <a:r>
              <a:rPr lang="ru-RU" dirty="0" smtClean="0"/>
              <a:t>, </a:t>
            </a:r>
            <a:r>
              <a:rPr lang="ru-RU" dirty="0" err="1" smtClean="0"/>
              <a:t>Шумилово</a:t>
            </a:r>
            <a:r>
              <a:rPr lang="ru-RU" dirty="0" smtClean="0"/>
              <a:t>, </a:t>
            </a:r>
            <a:r>
              <a:rPr lang="ru-RU" dirty="0" err="1" smtClean="0"/>
              <a:t>Кежма</a:t>
            </a:r>
            <a:r>
              <a:rPr lang="ru-RU" dirty="0" smtClean="0"/>
              <a:t>, </a:t>
            </a:r>
            <a:r>
              <a:rPr lang="ru-RU" dirty="0" err="1" smtClean="0"/>
              <a:t>Турма</a:t>
            </a:r>
            <a:r>
              <a:rPr lang="ru-RU" dirty="0" smtClean="0"/>
              <a:t>, </a:t>
            </a:r>
            <a:r>
              <a:rPr lang="ru-RU" dirty="0" err="1" smtClean="0"/>
              <a:t>Озернинский</a:t>
            </a:r>
            <a:r>
              <a:rPr lang="ru-RU" dirty="0" smtClean="0"/>
              <a:t>, </a:t>
            </a:r>
            <a:r>
              <a:rPr lang="ru-RU" dirty="0" err="1" smtClean="0"/>
              <a:t>Тарма</a:t>
            </a:r>
            <a:r>
              <a:rPr lang="ru-RU" dirty="0" smtClean="0"/>
              <a:t>, </a:t>
            </a:r>
            <a:r>
              <a:rPr lang="ru-RU" dirty="0" err="1" smtClean="0"/>
              <a:t>Харанжино</a:t>
            </a:r>
            <a:r>
              <a:rPr lang="ru-RU" dirty="0" smtClean="0"/>
              <a:t>, а также на организацию выездных гастролей артистов братского театра. Старт гастролям был дан 23 марта. Первыми спектакли "Сашенька и медведь", а также "Не хочу быть собакой" посмотрели юные зрители в поселках </a:t>
            </a:r>
            <a:r>
              <a:rPr lang="ru-RU" dirty="0" err="1" smtClean="0"/>
              <a:t>Тарма</a:t>
            </a:r>
            <a:r>
              <a:rPr lang="ru-RU" dirty="0" smtClean="0"/>
              <a:t> и </a:t>
            </a:r>
            <a:r>
              <a:rPr lang="ru-RU" dirty="0" err="1" smtClean="0"/>
              <a:t>Турма</a:t>
            </a:r>
            <a:r>
              <a:rPr lang="ru-RU" dirty="0" smtClean="0"/>
              <a:t>.  6 апреля артистов встречали в </a:t>
            </a:r>
            <a:r>
              <a:rPr lang="ru-RU" dirty="0" err="1" smtClean="0"/>
              <a:t>Кежме</a:t>
            </a:r>
            <a:r>
              <a:rPr lang="ru-RU" dirty="0" smtClean="0"/>
              <a:t> и </a:t>
            </a:r>
            <a:r>
              <a:rPr lang="ru-RU" dirty="0" err="1" smtClean="0"/>
              <a:t>Шумилово</a:t>
            </a:r>
            <a:r>
              <a:rPr lang="ru-RU" dirty="0" smtClean="0"/>
              <a:t>. 21 мая - в селе </a:t>
            </a:r>
            <a:r>
              <a:rPr lang="ru-RU" dirty="0" err="1" smtClean="0"/>
              <a:t>Ключи-Булак</a:t>
            </a:r>
            <a:r>
              <a:rPr lang="ru-RU" dirty="0" smtClean="0"/>
              <a:t>. 30 мая - в Озерном. Завершающей точкой на маршруте гастролей стал поселок </a:t>
            </a:r>
            <a:r>
              <a:rPr lang="ru-RU" dirty="0" err="1" smtClean="0"/>
              <a:t>Харанжино</a:t>
            </a:r>
            <a:r>
              <a:rPr lang="ru-RU" dirty="0" smtClean="0"/>
              <a:t>. 7 июня  на спектакль "Сашенька и медведь" в местный клуб пришло почти 80 детей. Всего по итогам гастролей, спектакли посмотрело более 500 маленьких северян. Об успехах проекта можно судить не только по количеству зрителей, которые посмотрели постановки. Восторженные отзывы педагогов и воспитателей, руководителей площадок, на которых выступали артисты, а самое главное самих детей, которые с восторгом ждут братских кукольников снова, верное подтверждение тому, что наша работа не напрасна.</a:t>
            </a:r>
          </a:p>
          <a:p>
            <a:pPr fontAlgn="auto">
              <a:spcAft>
                <a:spcPts val="0"/>
              </a:spcAft>
              <a:buFont typeface="Arial" pitchFamily="34" charset="0"/>
              <a:buChar char="•"/>
              <a:defRPr/>
            </a:pPr>
            <a:endParaRPr lang="ru-RU" dirty="0"/>
          </a:p>
        </p:txBody>
      </p:sp>
      <p:pic>
        <p:nvPicPr>
          <p:cNvPr id="22530" name="Picture 2" descr="ÑÐ¿ÐµÐºÑÐ°ÐºÐ»Ð¸"/>
          <p:cNvPicPr>
            <a:picLocks noChangeAspect="1" noChangeArrowheads="1"/>
          </p:cNvPicPr>
          <p:nvPr/>
        </p:nvPicPr>
        <p:blipFill>
          <a:blip r:embed="rId2"/>
          <a:srcRect/>
          <a:stretch>
            <a:fillRect/>
          </a:stretch>
        </p:blipFill>
        <p:spPr bwMode="auto">
          <a:xfrm>
            <a:off x="9545619" y="1071546"/>
            <a:ext cx="2478148" cy="1762124"/>
          </a:xfrm>
          <a:prstGeom prst="rect">
            <a:avLst/>
          </a:prstGeom>
          <a:noFill/>
        </p:spPr>
      </p:pic>
      <p:pic>
        <p:nvPicPr>
          <p:cNvPr id="22532" name="Picture 4" descr="Ð´ÐµÑÐ¸5"/>
          <p:cNvPicPr>
            <a:picLocks noChangeAspect="1" noChangeArrowheads="1"/>
          </p:cNvPicPr>
          <p:nvPr/>
        </p:nvPicPr>
        <p:blipFill>
          <a:blip r:embed="rId3"/>
          <a:srcRect/>
          <a:stretch>
            <a:fillRect/>
          </a:stretch>
        </p:blipFill>
        <p:spPr bwMode="auto">
          <a:xfrm>
            <a:off x="9523436" y="3429000"/>
            <a:ext cx="2665389" cy="2071672"/>
          </a:xfrm>
          <a:prstGeom prst="rect">
            <a:avLst/>
          </a:prstGeom>
          <a:noFill/>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248" y="401638"/>
            <a:ext cx="10144165" cy="1160462"/>
          </a:xfrm>
        </p:spPr>
        <p:txBody>
          <a:bodyPr/>
          <a:lstStyle/>
          <a:p>
            <a:pPr fontAlgn="auto">
              <a:spcAft>
                <a:spcPts val="0"/>
              </a:spcAft>
              <a:defRPr/>
            </a:pPr>
            <a:r>
              <a:rPr lang="ru-RU" dirty="0">
                <a:effectLst/>
              </a:rPr>
              <a:t/>
            </a:r>
            <a:br>
              <a:rPr lang="ru-RU" dirty="0">
                <a:effectLst/>
              </a:rPr>
            </a:br>
            <a:endParaRPr lang="ru-RU" dirty="0"/>
          </a:p>
        </p:txBody>
      </p:sp>
      <p:sp>
        <p:nvSpPr>
          <p:cNvPr id="9" name="Объект 8"/>
          <p:cNvSpPr>
            <a:spLocks noGrp="1"/>
          </p:cNvSpPr>
          <p:nvPr>
            <p:ph idx="1"/>
          </p:nvPr>
        </p:nvSpPr>
        <p:spPr>
          <a:xfrm>
            <a:off x="307935" y="333375"/>
            <a:ext cx="11547516" cy="6408738"/>
          </a:xfrm>
        </p:spPr>
        <p:txBody>
          <a:bodyPr/>
          <a:lstStyle/>
          <a:p>
            <a:pPr fontAlgn="auto">
              <a:lnSpc>
                <a:spcPct val="100000"/>
              </a:lnSpc>
              <a:spcAft>
                <a:spcPts val="0"/>
              </a:spcAft>
              <a:buFont typeface="Arial" pitchFamily="34" charset="0"/>
              <a:buChar char="•"/>
              <a:defRPr/>
            </a:pPr>
            <a:r>
              <a:rPr lang="ru-RU" dirty="0" smtClean="0">
                <a:effectLst/>
              </a:rPr>
              <a:t>1.25. По Соглашению с Администрацией </a:t>
            </a:r>
            <a:r>
              <a:rPr lang="ru-RU" dirty="0" err="1" smtClean="0">
                <a:effectLst/>
              </a:rPr>
              <a:t>Усть-Удинского</a:t>
            </a:r>
            <a:r>
              <a:rPr lang="ru-RU" dirty="0" smtClean="0">
                <a:effectLst/>
              </a:rPr>
              <a:t> района  приобретение автомобиля для поселка </a:t>
            </a:r>
            <a:r>
              <a:rPr lang="ru-RU" dirty="0" err="1" smtClean="0">
                <a:effectLst/>
              </a:rPr>
              <a:t>Юголок</a:t>
            </a:r>
            <a:r>
              <a:rPr lang="ru-RU" dirty="0" smtClean="0">
                <a:effectLst/>
              </a:rPr>
              <a:t> 750000 руб.</a:t>
            </a:r>
          </a:p>
          <a:p>
            <a:pPr fontAlgn="auto">
              <a:lnSpc>
                <a:spcPct val="150000"/>
              </a:lnSpc>
              <a:spcBef>
                <a:spcPts val="0"/>
              </a:spcBef>
              <a:spcAft>
                <a:spcPts val="0"/>
              </a:spcAft>
              <a:buFont typeface="Arial" pitchFamily="34" charset="0"/>
              <a:buChar char="•"/>
              <a:defRPr/>
            </a:pPr>
            <a:r>
              <a:rPr lang="ru-RU" dirty="0" smtClean="0">
                <a:effectLst/>
              </a:rPr>
              <a:t>1.26. По Соглашению с Администрацией </a:t>
            </a:r>
            <a:r>
              <a:rPr lang="ru-RU" dirty="0" err="1" smtClean="0">
                <a:effectLst/>
              </a:rPr>
              <a:t>Речушинского</a:t>
            </a:r>
            <a:r>
              <a:rPr lang="ru-RU" dirty="0" smtClean="0">
                <a:effectLst/>
              </a:rPr>
              <a:t> </a:t>
            </a:r>
          </a:p>
          <a:p>
            <a:pPr fontAlgn="auto">
              <a:lnSpc>
                <a:spcPct val="100000"/>
              </a:lnSpc>
              <a:spcBef>
                <a:spcPts val="0"/>
              </a:spcBef>
              <a:spcAft>
                <a:spcPts val="0"/>
              </a:spcAft>
              <a:buNone/>
              <a:defRPr/>
            </a:pPr>
            <a:r>
              <a:rPr lang="ru-RU" dirty="0" smtClean="0">
                <a:effectLst/>
              </a:rPr>
              <a:t>Сельского поселения </a:t>
            </a:r>
            <a:r>
              <a:rPr lang="ru-RU" dirty="0" err="1" smtClean="0">
                <a:effectLst/>
              </a:rPr>
              <a:t>Нижнеилимского</a:t>
            </a:r>
            <a:r>
              <a:rPr lang="ru-RU" dirty="0" smtClean="0">
                <a:effectLst/>
              </a:rPr>
              <a:t> района приобретение</a:t>
            </a:r>
          </a:p>
          <a:p>
            <a:pPr fontAlgn="auto">
              <a:lnSpc>
                <a:spcPct val="100000"/>
              </a:lnSpc>
              <a:spcBef>
                <a:spcPts val="0"/>
              </a:spcBef>
              <a:spcAft>
                <a:spcPts val="0"/>
              </a:spcAft>
              <a:buNone/>
              <a:defRPr/>
            </a:pPr>
            <a:r>
              <a:rPr lang="ru-RU" dirty="0" smtClean="0">
                <a:effectLst/>
              </a:rPr>
              <a:t>Материалов для отделки и утепления дома жителя п. Речушки</a:t>
            </a:r>
          </a:p>
          <a:p>
            <a:pPr fontAlgn="auto">
              <a:lnSpc>
                <a:spcPct val="100000"/>
              </a:lnSpc>
              <a:spcBef>
                <a:spcPts val="0"/>
              </a:spcBef>
              <a:spcAft>
                <a:spcPts val="0"/>
              </a:spcAft>
              <a:buNone/>
              <a:defRPr/>
            </a:pPr>
            <a:r>
              <a:rPr lang="ru-RU" dirty="0" smtClean="0">
                <a:effectLst/>
              </a:rPr>
              <a:t>43894 </a:t>
            </a:r>
            <a:r>
              <a:rPr lang="ru-RU" dirty="0" err="1" smtClean="0">
                <a:effectLst/>
              </a:rPr>
              <a:t>руб</a:t>
            </a:r>
            <a:r>
              <a:rPr lang="ru-RU" dirty="0" smtClean="0">
                <a:effectLst/>
              </a:rPr>
              <a:t>;</a:t>
            </a:r>
          </a:p>
          <a:p>
            <a:pPr fontAlgn="auto">
              <a:lnSpc>
                <a:spcPct val="100000"/>
              </a:lnSpc>
              <a:spcBef>
                <a:spcPts val="0"/>
              </a:spcBef>
              <a:spcAft>
                <a:spcPts val="0"/>
              </a:spcAft>
              <a:defRPr/>
            </a:pPr>
            <a:r>
              <a:rPr lang="ru-RU" dirty="0" smtClean="0">
                <a:effectLst/>
              </a:rPr>
              <a:t>1.27. Оказание помощи лыжной базе «Лесная» в приобретение  10 пар лыж  57980 руб.</a:t>
            </a:r>
          </a:p>
          <a:p>
            <a:pPr fontAlgn="auto">
              <a:lnSpc>
                <a:spcPct val="100000"/>
              </a:lnSpc>
              <a:spcBef>
                <a:spcPts val="0"/>
              </a:spcBef>
              <a:spcAft>
                <a:spcPts val="0"/>
              </a:spcAft>
              <a:defRPr/>
            </a:pPr>
            <a:r>
              <a:rPr lang="ru-RU" dirty="0" smtClean="0">
                <a:effectLst/>
              </a:rPr>
              <a:t>1.28.  По Соглашению с Администрацией </a:t>
            </a:r>
            <a:r>
              <a:rPr lang="ru-RU" dirty="0" err="1" smtClean="0">
                <a:effectLst/>
              </a:rPr>
              <a:t>Усть-Удинского</a:t>
            </a:r>
            <a:r>
              <a:rPr lang="ru-RU" dirty="0" smtClean="0">
                <a:effectLst/>
              </a:rPr>
              <a:t> района  приобретение:  мягкого инвентаря для ДОУ </a:t>
            </a:r>
            <a:r>
              <a:rPr lang="ru-RU" dirty="0" err="1" smtClean="0">
                <a:effectLst/>
              </a:rPr>
              <a:t>Новоудинского</a:t>
            </a:r>
            <a:r>
              <a:rPr lang="ru-RU" dirty="0" smtClean="0">
                <a:effectLst/>
              </a:rPr>
              <a:t> МО  15000 руб.; музыкального оборудования для сельского клуба деревни </a:t>
            </a:r>
            <a:r>
              <a:rPr lang="ru-RU" dirty="0" err="1" smtClean="0">
                <a:effectLst/>
              </a:rPr>
              <a:t>Усть-Малой</a:t>
            </a:r>
            <a:r>
              <a:rPr lang="ru-RU" dirty="0" smtClean="0">
                <a:effectLst/>
              </a:rPr>
              <a:t>  11000 руб.; одежды сцены для КДЦ </a:t>
            </a:r>
            <a:r>
              <a:rPr lang="ru-RU" dirty="0" err="1" smtClean="0">
                <a:effectLst/>
              </a:rPr>
              <a:t>Аталанского</a:t>
            </a:r>
            <a:r>
              <a:rPr lang="ru-RU" dirty="0" smtClean="0">
                <a:effectLst/>
              </a:rPr>
              <a:t> МО 25000 руб.</a:t>
            </a:r>
          </a:p>
          <a:p>
            <a:pPr fontAlgn="auto">
              <a:lnSpc>
                <a:spcPct val="100000"/>
              </a:lnSpc>
              <a:spcBef>
                <a:spcPts val="0"/>
              </a:spcBef>
              <a:spcAft>
                <a:spcPts val="0"/>
              </a:spcAft>
              <a:defRPr/>
            </a:pPr>
            <a:r>
              <a:rPr lang="ru-RU" dirty="0" smtClean="0">
                <a:effectLst/>
              </a:rPr>
              <a:t>1.29.  Оказание  помощи отряду ЮИД  МБОУ «СОШ №43»   в  компенсации дороги на  Всероссийский Слет юных инспекторов движения в лагерь «Орлёнок» 41000 руб.</a:t>
            </a:r>
          </a:p>
          <a:p>
            <a:pPr fontAlgn="auto">
              <a:lnSpc>
                <a:spcPct val="100000"/>
              </a:lnSpc>
              <a:spcBef>
                <a:spcPts val="0"/>
              </a:spcBef>
              <a:spcAft>
                <a:spcPts val="0"/>
              </a:spcAft>
              <a:defRPr/>
            </a:pPr>
            <a:endParaRPr lang="ru-RU" dirty="0">
              <a:effectLst/>
            </a:endParaRPr>
          </a:p>
        </p:txBody>
      </p:sp>
      <p:pic>
        <p:nvPicPr>
          <p:cNvPr id="21507" name="Picture 3" descr="C:\Users\Михеева\Desktop\iugolok1.width-800.jpg"/>
          <p:cNvPicPr>
            <a:picLocks noChangeAspect="1" noChangeArrowheads="1"/>
          </p:cNvPicPr>
          <p:nvPr/>
        </p:nvPicPr>
        <p:blipFill>
          <a:blip r:embed="rId2"/>
          <a:srcRect/>
          <a:stretch>
            <a:fillRect/>
          </a:stretch>
        </p:blipFill>
        <p:spPr bwMode="auto">
          <a:xfrm>
            <a:off x="9309121" y="785794"/>
            <a:ext cx="2879703" cy="2000264"/>
          </a:xfrm>
          <a:prstGeom prst="rect">
            <a:avLst/>
          </a:prstGeom>
          <a:noFill/>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a:effectLst/>
              </a:rPr>
              <a:t/>
            </a:r>
            <a:br>
              <a:rPr lang="ru-RU" dirty="0">
                <a:effectLst/>
              </a:rPr>
            </a:br>
            <a:endParaRPr lang="ru-RU" dirty="0"/>
          </a:p>
        </p:txBody>
      </p:sp>
      <p:sp>
        <p:nvSpPr>
          <p:cNvPr id="9" name="Объект 8"/>
          <p:cNvSpPr>
            <a:spLocks noGrp="1"/>
          </p:cNvSpPr>
          <p:nvPr>
            <p:ph idx="1"/>
          </p:nvPr>
        </p:nvSpPr>
        <p:spPr>
          <a:xfrm>
            <a:off x="549275" y="333375"/>
            <a:ext cx="10902987" cy="6408738"/>
          </a:xfrm>
        </p:spPr>
        <p:txBody>
          <a:bodyPr>
            <a:normAutofit/>
          </a:bodyPr>
          <a:lstStyle/>
          <a:p>
            <a:pPr fontAlgn="auto">
              <a:lnSpc>
                <a:spcPct val="100000"/>
              </a:lnSpc>
              <a:spcAft>
                <a:spcPts val="0"/>
              </a:spcAft>
              <a:buFont typeface="Arial" pitchFamily="34" charset="0"/>
              <a:buChar char="•"/>
              <a:defRPr/>
            </a:pPr>
            <a:r>
              <a:rPr lang="ru-RU" dirty="0" smtClean="0">
                <a:effectLst/>
              </a:rPr>
              <a:t>1.30. Оказание помощи Черкашиной Н.А. на реабилитацию ребенка в г. Санкт-Петербурге  10000 руб.</a:t>
            </a:r>
          </a:p>
          <a:p>
            <a:pPr fontAlgn="auto">
              <a:lnSpc>
                <a:spcPct val="100000"/>
              </a:lnSpc>
              <a:spcAft>
                <a:spcPts val="0"/>
              </a:spcAft>
              <a:buFont typeface="Arial" pitchFamily="34" charset="0"/>
              <a:buChar char="•"/>
              <a:defRPr/>
            </a:pPr>
            <a:r>
              <a:rPr lang="ru-RU" dirty="0" smtClean="0">
                <a:effectLst/>
              </a:rPr>
              <a:t>1.31. По Соглашению с МБУК «</a:t>
            </a:r>
            <a:r>
              <a:rPr lang="ru-RU" dirty="0" err="1" smtClean="0">
                <a:effectLst/>
              </a:rPr>
              <a:t>Кумейская</a:t>
            </a:r>
            <a:r>
              <a:rPr lang="ru-RU" dirty="0" smtClean="0">
                <a:effectLst/>
              </a:rPr>
              <a:t> ООШ» приобретение двух ноутбуков  46998 руб.</a:t>
            </a:r>
          </a:p>
          <a:p>
            <a:pPr fontAlgn="auto">
              <a:lnSpc>
                <a:spcPct val="100000"/>
              </a:lnSpc>
              <a:spcAft>
                <a:spcPts val="0"/>
              </a:spcAft>
              <a:buFont typeface="Arial" pitchFamily="34" charset="0"/>
              <a:buChar char="•"/>
              <a:defRPr/>
            </a:pPr>
            <a:r>
              <a:rPr lang="ru-RU" dirty="0" smtClean="0">
                <a:effectLst/>
              </a:rPr>
              <a:t>1.32.  По Соглашению с Администрацией Киренского городского поселения</a:t>
            </a:r>
            <a:r>
              <a:rPr lang="ru-RU" dirty="0" smtClean="0"/>
              <a:t> на  изготовление второго издания книги "Киренск-частица России» 30000 руб.</a:t>
            </a:r>
          </a:p>
          <a:p>
            <a:pPr fontAlgn="auto">
              <a:lnSpc>
                <a:spcPct val="100000"/>
              </a:lnSpc>
              <a:spcAft>
                <a:spcPts val="0"/>
              </a:spcAft>
              <a:buFont typeface="Arial" pitchFamily="34" charset="0"/>
              <a:buChar char="•"/>
              <a:defRPr/>
            </a:pPr>
            <a:r>
              <a:rPr lang="ru-RU" dirty="0" smtClean="0"/>
              <a:t> </a:t>
            </a:r>
            <a:r>
              <a:rPr lang="ru-RU" dirty="0" smtClean="0">
                <a:effectLst/>
              </a:rPr>
              <a:t>1.33.  Оказание помощи Капустиной Анне  в приобретении ходунков на колесиках 2799 руб.</a:t>
            </a:r>
          </a:p>
          <a:p>
            <a:pPr marL="0" indent="0" fontAlgn="auto">
              <a:lnSpc>
                <a:spcPct val="100000"/>
              </a:lnSpc>
              <a:spcAft>
                <a:spcPts val="0"/>
              </a:spcAft>
              <a:buFont typeface="Arial" pitchFamily="34" charset="0"/>
              <a:buNone/>
              <a:defRPr/>
            </a:pPr>
            <a:r>
              <a:rPr lang="ru-RU" dirty="0" smtClean="0"/>
              <a:t> </a:t>
            </a:r>
            <a:endParaRPr lang="ru-RU" dirty="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a:effectLst/>
              </a:rPr>
              <a:t/>
            </a:r>
            <a:br>
              <a:rPr lang="ru-RU" dirty="0">
                <a:effectLst/>
              </a:rPr>
            </a:br>
            <a:endParaRPr lang="ru-RU" dirty="0"/>
          </a:p>
        </p:txBody>
      </p:sp>
      <p:sp>
        <p:nvSpPr>
          <p:cNvPr id="9" name="Объект 8"/>
          <p:cNvSpPr>
            <a:spLocks noGrp="1"/>
          </p:cNvSpPr>
          <p:nvPr>
            <p:ph idx="1"/>
          </p:nvPr>
        </p:nvSpPr>
        <p:spPr>
          <a:xfrm>
            <a:off x="549275" y="333375"/>
            <a:ext cx="11117301" cy="6408738"/>
          </a:xfrm>
        </p:spPr>
        <p:txBody>
          <a:bodyPr>
            <a:normAutofit/>
          </a:bodyPr>
          <a:lstStyle/>
          <a:p>
            <a:pPr fontAlgn="auto">
              <a:spcAft>
                <a:spcPts val="0"/>
              </a:spcAft>
              <a:buFont typeface="Arial" pitchFamily="34" charset="0"/>
              <a:buChar char="•"/>
              <a:defRPr/>
            </a:pPr>
            <a:r>
              <a:rPr lang="ru-RU" dirty="0" smtClean="0">
                <a:effectLst/>
              </a:rPr>
              <a:t>1.34.</a:t>
            </a:r>
            <a:r>
              <a:rPr lang="ru-RU" b="1" cap="all" dirty="0" smtClean="0"/>
              <a:t> "ПО ПАМЯТНЫМ МЕСТАМ ГОРОДА БРАТСКА»</a:t>
            </a:r>
            <a:r>
              <a:rPr lang="ru-RU" b="1" dirty="0" smtClean="0"/>
              <a:t> Благотворительный фонд «Сибирский Характер»  при поддержке агентства по туризму Иркутской области, архитектурно-этнографического музея "Ангарская деревня" города Братска, музея истории </a:t>
            </a:r>
            <a:r>
              <a:rPr lang="ru-RU" b="1" dirty="0" err="1" smtClean="0"/>
              <a:t>Братскгэсстроя</a:t>
            </a:r>
            <a:r>
              <a:rPr lang="ru-RU" b="1" dirty="0" smtClean="0"/>
              <a:t>  и туристической кампании «</a:t>
            </a:r>
            <a:r>
              <a:rPr lang="ru-RU" b="1" dirty="0" err="1" smtClean="0"/>
              <a:t>Азария</a:t>
            </a:r>
            <a:r>
              <a:rPr lang="ru-RU" b="1" dirty="0" smtClean="0"/>
              <a:t> – тур» запускает новую социальную программу. Автобусная обзорная экскурсия по памятным местам города Братска станет </a:t>
            </a:r>
            <a:r>
              <a:rPr lang="ru-RU" b="1" dirty="0" err="1" smtClean="0"/>
              <a:t>пилотным</a:t>
            </a:r>
            <a:r>
              <a:rPr lang="ru-RU" b="1" dirty="0" smtClean="0"/>
              <a:t> проектом по созданию новых социально-адаптированных туристических программ и маршрутов для людей старшего поколения.</a:t>
            </a:r>
            <a:endParaRPr lang="ru-RU" dirty="0"/>
          </a:p>
        </p:txBody>
      </p:sp>
      <p:pic>
        <p:nvPicPr>
          <p:cNvPr id="19458" name="Picture 2" descr="C:\Users\Михеева\Desktop\Avtobusnyi-tur.width-800.jpg"/>
          <p:cNvPicPr>
            <a:picLocks noChangeAspect="1" noChangeArrowheads="1"/>
          </p:cNvPicPr>
          <p:nvPr/>
        </p:nvPicPr>
        <p:blipFill>
          <a:blip r:embed="rId2"/>
          <a:srcRect/>
          <a:stretch>
            <a:fillRect/>
          </a:stretch>
        </p:blipFill>
        <p:spPr bwMode="auto">
          <a:xfrm>
            <a:off x="950876" y="3714752"/>
            <a:ext cx="3429024" cy="2643206"/>
          </a:xfrm>
          <a:prstGeom prst="rect">
            <a:avLst/>
          </a:prstGeom>
          <a:noFill/>
        </p:spPr>
      </p:pic>
      <p:sp>
        <p:nvSpPr>
          <p:cNvPr id="7" name="Прямоугольник 6"/>
          <p:cNvSpPr/>
          <p:nvPr/>
        </p:nvSpPr>
        <p:spPr>
          <a:xfrm>
            <a:off x="4379900" y="3571876"/>
            <a:ext cx="7143800" cy="2031325"/>
          </a:xfrm>
          <a:prstGeom prst="rect">
            <a:avLst/>
          </a:prstGeom>
        </p:spPr>
        <p:txBody>
          <a:bodyPr wrap="square">
            <a:spAutoFit/>
          </a:bodyPr>
          <a:lstStyle/>
          <a:p>
            <a:r>
              <a:rPr lang="ru-RU" dirty="0" smtClean="0"/>
              <a:t>- Внимание к людям старшего поколения – всегда было и остается одним из основных направлений нашей работы, - отметили в Фонде, - программа экскурсионного однодневного тура насыщенная и интересная. Уверены, что автобусная обзорная экскурсия по памятным местам нашего славного города  поднимет настроение у людей старшего поколения  и настроит на позитивный лад.</a:t>
            </a:r>
            <a:endParaRPr lang="ru-RU" dirty="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a:effectLst/>
              </a:rPr>
              <a:t/>
            </a:r>
            <a:br>
              <a:rPr lang="ru-RU" dirty="0">
                <a:effectLst/>
              </a:rPr>
            </a:br>
            <a:endParaRPr lang="ru-RU" dirty="0"/>
          </a:p>
        </p:txBody>
      </p:sp>
      <p:pic>
        <p:nvPicPr>
          <p:cNvPr id="18433" name="Picture 1" descr="C:\Users\Михеева\Desktop\IMG-20180814-WA0022.width-800.jpg"/>
          <p:cNvPicPr>
            <a:picLocks noGrp="1" noChangeAspect="1" noChangeArrowheads="1"/>
          </p:cNvPicPr>
          <p:nvPr>
            <p:ph idx="1"/>
          </p:nvPr>
        </p:nvPicPr>
        <p:blipFill>
          <a:blip r:embed="rId2"/>
          <a:srcRect/>
          <a:stretch>
            <a:fillRect/>
          </a:stretch>
        </p:blipFill>
        <p:spPr bwMode="auto">
          <a:xfrm>
            <a:off x="1165190" y="928670"/>
            <a:ext cx="2667000" cy="2000250"/>
          </a:xfrm>
          <a:prstGeom prst="rect">
            <a:avLst/>
          </a:prstGeom>
          <a:noFill/>
        </p:spPr>
      </p:pic>
      <p:pic>
        <p:nvPicPr>
          <p:cNvPr id="18434" name="Picture 2" descr="C:\Users\Михеева\Desktop\IMG-20180814-WA0023.width-800.jpg"/>
          <p:cNvPicPr>
            <a:picLocks noChangeAspect="1" noChangeArrowheads="1"/>
          </p:cNvPicPr>
          <p:nvPr/>
        </p:nvPicPr>
        <p:blipFill>
          <a:blip r:embed="rId3"/>
          <a:srcRect/>
          <a:stretch>
            <a:fillRect/>
          </a:stretch>
        </p:blipFill>
        <p:spPr bwMode="auto">
          <a:xfrm>
            <a:off x="7737486" y="571480"/>
            <a:ext cx="1952625" cy="2609850"/>
          </a:xfrm>
          <a:prstGeom prst="rect">
            <a:avLst/>
          </a:prstGeom>
          <a:noFill/>
        </p:spPr>
      </p:pic>
      <p:pic>
        <p:nvPicPr>
          <p:cNvPr id="18435" name="Picture 3" descr="C:\Users\Михеева\Desktop\IMG-20180814-WA0014.width-800.jpg"/>
          <p:cNvPicPr>
            <a:picLocks noChangeAspect="1" noChangeArrowheads="1"/>
          </p:cNvPicPr>
          <p:nvPr/>
        </p:nvPicPr>
        <p:blipFill>
          <a:blip r:embed="rId4"/>
          <a:srcRect/>
          <a:stretch>
            <a:fillRect/>
          </a:stretch>
        </p:blipFill>
        <p:spPr bwMode="auto">
          <a:xfrm>
            <a:off x="8237552" y="3786190"/>
            <a:ext cx="3357587" cy="2571768"/>
          </a:xfrm>
          <a:prstGeom prst="rect">
            <a:avLst/>
          </a:prstGeom>
          <a:noFill/>
        </p:spPr>
      </p:pic>
      <p:pic>
        <p:nvPicPr>
          <p:cNvPr id="18437" name="Picture 5" descr="Ð¼ÑÐ·ÐµÐ¹3"/>
          <p:cNvPicPr>
            <a:picLocks noChangeAspect="1" noChangeArrowheads="1"/>
          </p:cNvPicPr>
          <p:nvPr/>
        </p:nvPicPr>
        <p:blipFill>
          <a:blip r:embed="rId5"/>
          <a:srcRect/>
          <a:stretch>
            <a:fillRect/>
          </a:stretch>
        </p:blipFill>
        <p:spPr bwMode="auto">
          <a:xfrm>
            <a:off x="4308462" y="1785926"/>
            <a:ext cx="2957490" cy="4071966"/>
          </a:xfrm>
          <a:prstGeom prst="rect">
            <a:avLst/>
          </a:prstGeom>
          <a:noFill/>
        </p:spPr>
      </p:pic>
      <p:pic>
        <p:nvPicPr>
          <p:cNvPr id="18439" name="Picture 7" descr="ÑÐºÑÐº"/>
          <p:cNvPicPr>
            <a:picLocks noChangeAspect="1" noChangeArrowheads="1"/>
          </p:cNvPicPr>
          <p:nvPr/>
        </p:nvPicPr>
        <p:blipFill>
          <a:blip r:embed="rId6" cstate="print"/>
          <a:srcRect/>
          <a:stretch>
            <a:fillRect/>
          </a:stretch>
        </p:blipFill>
        <p:spPr bwMode="auto">
          <a:xfrm>
            <a:off x="950876" y="3429000"/>
            <a:ext cx="2857520" cy="3297203"/>
          </a:xfrm>
          <a:prstGeom prst="rect">
            <a:avLst/>
          </a:prstGeom>
          <a:noFill/>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a:effectLst/>
              </a:rPr>
              <a:t/>
            </a:r>
            <a:br>
              <a:rPr lang="ru-RU" dirty="0">
                <a:effectLst/>
              </a:rPr>
            </a:br>
            <a:endParaRPr lang="ru-RU" dirty="0"/>
          </a:p>
        </p:txBody>
      </p:sp>
      <p:sp>
        <p:nvSpPr>
          <p:cNvPr id="9" name="Объект 8"/>
          <p:cNvSpPr>
            <a:spLocks noGrp="1"/>
          </p:cNvSpPr>
          <p:nvPr>
            <p:ph idx="1"/>
          </p:nvPr>
        </p:nvSpPr>
        <p:spPr>
          <a:xfrm>
            <a:off x="549275" y="333374"/>
            <a:ext cx="11306175" cy="6524625"/>
          </a:xfrm>
        </p:spPr>
        <p:txBody>
          <a:bodyPr>
            <a:normAutofit lnSpcReduction="10000"/>
          </a:bodyPr>
          <a:lstStyle/>
          <a:p>
            <a:pPr fontAlgn="auto">
              <a:spcAft>
                <a:spcPts val="0"/>
              </a:spcAft>
              <a:buFont typeface="Arial" pitchFamily="34" charset="0"/>
              <a:buChar char="•"/>
              <a:defRPr/>
            </a:pPr>
            <a:r>
              <a:rPr lang="ru-RU" dirty="0" smtClean="0">
                <a:effectLst/>
              </a:rPr>
              <a:t>1.35. Финансирование по договору с ОГБУЗ «Братская детская городская больница» о предоставлении выплаты врачу-офтальмологу на период  обучения в ИГМУ </a:t>
            </a:r>
            <a:r>
              <a:rPr lang="ru-RU" dirty="0" err="1" smtClean="0">
                <a:effectLst/>
              </a:rPr>
              <a:t>Былкова</a:t>
            </a:r>
            <a:r>
              <a:rPr lang="ru-RU" dirty="0" smtClean="0">
                <a:effectLst/>
              </a:rPr>
              <a:t> В.К. 84300 руб.</a:t>
            </a:r>
            <a:endParaRPr lang="ru-RU" dirty="0">
              <a:effectLst/>
            </a:endParaRPr>
          </a:p>
          <a:p>
            <a:pPr fontAlgn="auto">
              <a:spcAft>
                <a:spcPts val="0"/>
              </a:spcAft>
              <a:buFont typeface="Arial" pitchFamily="34" charset="0"/>
              <a:buChar char="•"/>
              <a:defRPr/>
            </a:pPr>
            <a:r>
              <a:rPr lang="ru-RU" dirty="0" smtClean="0">
                <a:effectLst/>
              </a:rPr>
              <a:t>1.36. </a:t>
            </a:r>
            <a:r>
              <a:rPr lang="ru-RU" dirty="0">
                <a:effectLst/>
              </a:rPr>
              <a:t>Финансирование по соглашению с </a:t>
            </a:r>
            <a:r>
              <a:rPr lang="ru-RU" dirty="0" smtClean="0">
                <a:effectLst/>
              </a:rPr>
              <a:t>БФ «Единство»для приобретения подарков самодеятельным артистам на инклюзивном благотворительном концерте 7000 руб.</a:t>
            </a:r>
            <a:endParaRPr lang="ru-RU" dirty="0">
              <a:effectLst/>
            </a:endParaRPr>
          </a:p>
          <a:p>
            <a:pPr fontAlgn="auto">
              <a:spcAft>
                <a:spcPts val="0"/>
              </a:spcAft>
              <a:buFont typeface="Arial" pitchFamily="34" charset="0"/>
              <a:buChar char="•"/>
              <a:defRPr/>
            </a:pPr>
            <a:r>
              <a:rPr lang="ru-RU" dirty="0" smtClean="0">
                <a:effectLst/>
              </a:rPr>
              <a:t>1.37. Оказание помощи Совету ветеранов торговли Правобережного района г. Братска в приобретении фотоаппарата 5990 руб.</a:t>
            </a:r>
            <a:endParaRPr lang="ru-RU" dirty="0">
              <a:effectLst/>
            </a:endParaRPr>
          </a:p>
          <a:p>
            <a:pPr fontAlgn="auto">
              <a:spcAft>
                <a:spcPts val="0"/>
              </a:spcAft>
              <a:buFont typeface="Arial" pitchFamily="34" charset="0"/>
              <a:buChar char="•"/>
              <a:defRPr/>
            </a:pPr>
            <a:r>
              <a:rPr lang="ru-RU" dirty="0" smtClean="0">
                <a:effectLst/>
              </a:rPr>
              <a:t>1.2.38. </a:t>
            </a:r>
            <a:r>
              <a:rPr lang="ru-RU" dirty="0" smtClean="0"/>
              <a:t>Финансирование приобретения радиаторов в Храм по Соглашению с Администрацией </a:t>
            </a:r>
            <a:r>
              <a:rPr lang="ru-RU" dirty="0" err="1" smtClean="0"/>
              <a:t>Речушинского</a:t>
            </a:r>
            <a:r>
              <a:rPr lang="ru-RU" dirty="0" smtClean="0"/>
              <a:t> </a:t>
            </a:r>
            <a:r>
              <a:rPr lang="ru-RU" dirty="0" smtClean="0">
                <a:effectLst/>
              </a:rPr>
              <a:t>Сельского поселения  29925 руб.</a:t>
            </a:r>
          </a:p>
          <a:p>
            <a:r>
              <a:rPr lang="ru-RU" dirty="0" smtClean="0">
                <a:effectLst/>
              </a:rPr>
              <a:t>1.2.39.</a:t>
            </a:r>
            <a:r>
              <a:rPr lang="ru-RU" dirty="0" smtClean="0"/>
              <a:t> Финансирование приобретения мясорубки MG </a:t>
            </a:r>
            <a:r>
              <a:rPr lang="ru-RU" dirty="0" err="1" smtClean="0"/>
              <a:t>Moulinex</a:t>
            </a:r>
            <a:r>
              <a:rPr lang="ru-RU" dirty="0" smtClean="0"/>
              <a:t> для семейного клуба Ветви на празднике Щедрый вторник 4990 руб.</a:t>
            </a:r>
          </a:p>
          <a:p>
            <a:r>
              <a:rPr lang="ru-RU" dirty="0" smtClean="0"/>
              <a:t> 1.2.40  Финансирование приобретения TV </a:t>
            </a:r>
            <a:r>
              <a:rPr lang="ru-RU" dirty="0" err="1" smtClean="0"/>
              <a:t>Samsung</a:t>
            </a:r>
            <a:r>
              <a:rPr lang="ru-RU" dirty="0" smtClean="0"/>
              <a:t>  для ОГБУСО</a:t>
            </a:r>
          </a:p>
          <a:p>
            <a:pPr>
              <a:buNone/>
            </a:pPr>
            <a:r>
              <a:rPr lang="ru-RU" dirty="0" smtClean="0"/>
              <a:t> "Братский детский дом-интернат для умственно отсталых"  </a:t>
            </a:r>
          </a:p>
          <a:p>
            <a:pPr>
              <a:buNone/>
            </a:pPr>
            <a:r>
              <a:rPr lang="ru-RU" dirty="0" smtClean="0"/>
              <a:t>  на празднике Щедрый вторник 27990 руб.</a:t>
            </a:r>
          </a:p>
          <a:p>
            <a:pPr fontAlgn="auto">
              <a:spcAft>
                <a:spcPts val="0"/>
              </a:spcAft>
              <a:buFont typeface="Arial" pitchFamily="34" charset="0"/>
              <a:buChar char="•"/>
              <a:defRPr/>
            </a:pPr>
            <a:endParaRPr lang="ru-RU" dirty="0"/>
          </a:p>
        </p:txBody>
      </p:sp>
      <p:pic>
        <p:nvPicPr>
          <p:cNvPr id="4098" name="Picture 2" descr="C:\Users\Михеева\Desktop\i (4).jpg"/>
          <p:cNvPicPr>
            <a:picLocks noChangeAspect="1" noChangeArrowheads="1"/>
          </p:cNvPicPr>
          <p:nvPr/>
        </p:nvPicPr>
        <p:blipFill>
          <a:blip r:embed="rId2" cstate="print"/>
          <a:srcRect/>
          <a:stretch>
            <a:fillRect/>
          </a:stretch>
        </p:blipFill>
        <p:spPr bwMode="auto">
          <a:xfrm>
            <a:off x="9880626" y="4572008"/>
            <a:ext cx="2071702" cy="2071702"/>
          </a:xfrm>
          <a:prstGeom prst="rect">
            <a:avLst/>
          </a:prstGeom>
          <a:noFill/>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22248" y="142852"/>
            <a:ext cx="11215766" cy="6143668"/>
          </a:xfrm>
        </p:spPr>
        <p:txBody>
          <a:bodyPr>
            <a:normAutofit fontScale="92500" lnSpcReduction="10000"/>
          </a:bodyPr>
          <a:lstStyle/>
          <a:p>
            <a:r>
              <a:rPr lang="ru-RU" dirty="0" smtClean="0"/>
              <a:t>1.2.41 Финансирование приобретения новогодних подарков</a:t>
            </a:r>
          </a:p>
          <a:p>
            <a:pPr>
              <a:buNone/>
            </a:pPr>
            <a:r>
              <a:rPr lang="ru-RU" dirty="0" smtClean="0"/>
              <a:t>  для малообеспеченных семей Правобережного района, </a:t>
            </a:r>
          </a:p>
          <a:p>
            <a:pPr>
              <a:buNone/>
            </a:pPr>
            <a:r>
              <a:rPr lang="ru-RU" dirty="0" smtClean="0"/>
              <a:t> г. Братска, п. Энергетик, п. Падун, Братского района, </a:t>
            </a:r>
          </a:p>
          <a:p>
            <a:pPr>
              <a:buNone/>
            </a:pPr>
            <a:r>
              <a:rPr lang="ru-RU" dirty="0" smtClean="0"/>
              <a:t> г. Бодайбо, </a:t>
            </a:r>
            <a:r>
              <a:rPr lang="ru-RU" dirty="0" err="1" smtClean="0"/>
              <a:t>Катангского</a:t>
            </a:r>
            <a:r>
              <a:rPr lang="ru-RU" dirty="0" smtClean="0"/>
              <a:t> района, </a:t>
            </a:r>
            <a:r>
              <a:rPr lang="ru-RU" dirty="0" err="1" smtClean="0"/>
              <a:t>Нижнеилимского</a:t>
            </a:r>
            <a:r>
              <a:rPr lang="ru-RU" dirty="0" smtClean="0"/>
              <a:t> района,</a:t>
            </a:r>
          </a:p>
          <a:p>
            <a:pPr>
              <a:buNone/>
            </a:pPr>
            <a:r>
              <a:rPr lang="ru-RU" dirty="0" smtClean="0"/>
              <a:t> </a:t>
            </a:r>
            <a:r>
              <a:rPr lang="ru-RU" dirty="0" err="1" smtClean="0"/>
              <a:t>Усть-Удинского</a:t>
            </a:r>
            <a:r>
              <a:rPr lang="ru-RU" dirty="0" smtClean="0"/>
              <a:t> района, </a:t>
            </a:r>
            <a:r>
              <a:rPr lang="ru-RU" dirty="0" err="1" smtClean="0"/>
              <a:t>Балаганского</a:t>
            </a:r>
            <a:r>
              <a:rPr lang="ru-RU" dirty="0" smtClean="0"/>
              <a:t> района, г. Киренска, </a:t>
            </a:r>
          </a:p>
          <a:p>
            <a:pPr>
              <a:buNone/>
            </a:pPr>
            <a:r>
              <a:rPr lang="ru-RU" dirty="0" smtClean="0"/>
              <a:t> г. Усть-Илимска 363 000 руб</a:t>
            </a:r>
            <a:r>
              <a:rPr lang="ru-RU" dirty="0" smtClean="0"/>
              <a:t>. Подарки получили более 500о чел.</a:t>
            </a:r>
            <a:endParaRPr lang="ru-RU" dirty="0" smtClean="0"/>
          </a:p>
          <a:p>
            <a:r>
              <a:rPr lang="ru-RU" dirty="0" smtClean="0"/>
              <a:t>1.2.42 Финансирование приобретения новогодних подарков на утренник организации 119000 руб.</a:t>
            </a:r>
          </a:p>
          <a:p>
            <a:r>
              <a:rPr lang="ru-RU" dirty="0" smtClean="0"/>
              <a:t>1.2.43 Финансирование приобретения спортивного инвентаря по Соглашению с МКУ "КДЦ </a:t>
            </a:r>
            <a:r>
              <a:rPr lang="ru-RU" dirty="0" err="1" smtClean="0"/>
              <a:t>Новоудинского</a:t>
            </a:r>
            <a:r>
              <a:rPr lang="ru-RU" dirty="0" smtClean="0"/>
              <a:t> МО" 31189 руб.</a:t>
            </a:r>
          </a:p>
          <a:p>
            <a:r>
              <a:rPr lang="ru-RU" dirty="0" smtClean="0"/>
              <a:t>1.2.44 Финансирование приобретения фотоаппарата SONY для специалиста по связям с общественностью 29990 руб.</a:t>
            </a:r>
          </a:p>
          <a:p>
            <a:r>
              <a:rPr lang="ru-RU" dirty="0" smtClean="0"/>
              <a:t>1.2.45 Финансирование приобретения стиральной машины </a:t>
            </a:r>
            <a:r>
              <a:rPr lang="ru-RU" dirty="0" err="1" smtClean="0"/>
              <a:t>Gorenie</a:t>
            </a:r>
            <a:r>
              <a:rPr lang="ru-RU" dirty="0" smtClean="0"/>
              <a:t> W 65Z02/SRIV для многодетной семьи из п. Кузнецовка 35099 руб.</a:t>
            </a:r>
          </a:p>
          <a:p>
            <a:endParaRPr lang="ru-RU" dirty="0" smtClean="0"/>
          </a:p>
        </p:txBody>
      </p:sp>
      <p:pic>
        <p:nvPicPr>
          <p:cNvPr id="5122" name="Picture 2" descr="C:\Users\Михеева\Desktop\i (5).jpg"/>
          <p:cNvPicPr>
            <a:picLocks noChangeAspect="1" noChangeArrowheads="1"/>
          </p:cNvPicPr>
          <p:nvPr/>
        </p:nvPicPr>
        <p:blipFill>
          <a:blip r:embed="rId2" cstate="print"/>
          <a:srcRect/>
          <a:stretch>
            <a:fillRect/>
          </a:stretch>
        </p:blipFill>
        <p:spPr bwMode="auto">
          <a:xfrm>
            <a:off x="8737618" y="214290"/>
            <a:ext cx="2643188" cy="3000396"/>
          </a:xfrm>
          <a:prstGeom prst="rect">
            <a:avLst/>
          </a:prstGeom>
          <a:noFill/>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22248" y="142852"/>
            <a:ext cx="11215766" cy="6286544"/>
          </a:xfrm>
        </p:spPr>
        <p:txBody>
          <a:bodyPr/>
          <a:lstStyle/>
          <a:p>
            <a:r>
              <a:rPr lang="ru-RU" dirty="0" smtClean="0"/>
              <a:t>1.2.46 Финансирование приобретения массажного кресла</a:t>
            </a:r>
          </a:p>
          <a:p>
            <a:pPr>
              <a:buNone/>
            </a:pPr>
            <a:r>
              <a:rPr lang="ru-RU" dirty="0" smtClean="0"/>
              <a:t> с гидроприводом по Соглашению с БГОСО «Федерация Дзюдо»</a:t>
            </a:r>
          </a:p>
          <a:p>
            <a:pPr>
              <a:buNone/>
            </a:pPr>
            <a:r>
              <a:rPr lang="ru-RU" dirty="0" smtClean="0"/>
              <a:t> 50000 руб.</a:t>
            </a:r>
          </a:p>
          <a:p>
            <a:r>
              <a:rPr lang="ru-RU" dirty="0" smtClean="0"/>
              <a:t>1.2.47 Финансирование Братской городской общественной</a:t>
            </a:r>
          </a:p>
          <a:p>
            <a:pPr>
              <a:buNone/>
            </a:pPr>
            <a:r>
              <a:rPr lang="ru-RU" dirty="0" smtClean="0"/>
              <a:t> организации "Федерация Дзюдо" 1050000 руб.</a:t>
            </a:r>
          </a:p>
          <a:p>
            <a:endParaRPr lang="ru-RU" dirty="0"/>
          </a:p>
        </p:txBody>
      </p:sp>
      <p:pic>
        <p:nvPicPr>
          <p:cNvPr id="2052" name="Picture 4" descr="C:\Users\Михеева\Desktop\i (1).jpg"/>
          <p:cNvPicPr>
            <a:picLocks noChangeAspect="1" noChangeArrowheads="1"/>
          </p:cNvPicPr>
          <p:nvPr/>
        </p:nvPicPr>
        <p:blipFill>
          <a:blip r:embed="rId2"/>
          <a:srcRect/>
          <a:stretch>
            <a:fillRect/>
          </a:stretch>
        </p:blipFill>
        <p:spPr bwMode="auto">
          <a:xfrm>
            <a:off x="6523040" y="2928934"/>
            <a:ext cx="5143504" cy="3714752"/>
          </a:xfrm>
          <a:prstGeom prst="rect">
            <a:avLst/>
          </a:prstGeom>
          <a:noFill/>
        </p:spPr>
      </p:pic>
      <p:pic>
        <p:nvPicPr>
          <p:cNvPr id="2053" name="Picture 5" descr="C:\Users\Михеева\Desktop\i (2).jpg"/>
          <p:cNvPicPr>
            <a:picLocks noChangeAspect="1" noChangeArrowheads="1"/>
          </p:cNvPicPr>
          <p:nvPr/>
        </p:nvPicPr>
        <p:blipFill>
          <a:blip r:embed="rId3"/>
          <a:srcRect/>
          <a:stretch>
            <a:fillRect/>
          </a:stretch>
        </p:blipFill>
        <p:spPr bwMode="auto">
          <a:xfrm>
            <a:off x="665124" y="2857496"/>
            <a:ext cx="5022842" cy="3643290"/>
          </a:xfrm>
          <a:prstGeom prst="rect">
            <a:avLst/>
          </a:prstGeom>
          <a:noFill/>
        </p:spPr>
      </p:pic>
      <p:pic>
        <p:nvPicPr>
          <p:cNvPr id="2054" name="Picture 6" descr="C:\Users\Михеева\Desktop\i (3).jpg"/>
          <p:cNvPicPr>
            <a:picLocks noChangeAspect="1" noChangeArrowheads="1"/>
          </p:cNvPicPr>
          <p:nvPr/>
        </p:nvPicPr>
        <p:blipFill>
          <a:blip r:embed="rId4" cstate="print"/>
          <a:srcRect/>
          <a:stretch>
            <a:fillRect/>
          </a:stretch>
        </p:blipFill>
        <p:spPr bwMode="auto">
          <a:xfrm>
            <a:off x="10023502" y="285728"/>
            <a:ext cx="1643056" cy="1857364"/>
          </a:xfrm>
          <a:prstGeom prst="rect">
            <a:avLst/>
          </a:prstGeom>
          <a:noFill/>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2" y="401638"/>
            <a:ext cx="10001287" cy="1160462"/>
          </a:xfrm>
        </p:spPr>
        <p:txBody>
          <a:bodyPr/>
          <a:lstStyle/>
          <a:p>
            <a:r>
              <a:rPr lang="ru-RU" dirty="0" smtClean="0">
                <a:solidFill>
                  <a:srgbClr val="FFFF00"/>
                </a:solidFill>
              </a:rPr>
              <a:t>Вся информация о нас на нашем сайте</a:t>
            </a:r>
            <a:br>
              <a:rPr lang="ru-RU" dirty="0" smtClean="0">
                <a:solidFill>
                  <a:srgbClr val="FFFF00"/>
                </a:solidFill>
              </a:rPr>
            </a:br>
            <a:r>
              <a:rPr lang="en-US" dirty="0" smtClean="0">
                <a:solidFill>
                  <a:srgbClr val="FFFF00"/>
                </a:solidFill>
              </a:rPr>
              <a:t>                           www.Sibhar.ru</a:t>
            </a:r>
            <a:endParaRPr lang="ru-RU" dirty="0">
              <a:solidFill>
                <a:srgbClr val="FFFF00"/>
              </a:solidFill>
            </a:endParaRPr>
          </a:p>
        </p:txBody>
      </p:sp>
      <p:pic>
        <p:nvPicPr>
          <p:cNvPr id="4" name="Содержимое 3"/>
          <p:cNvPicPr>
            <a:picLocks noGrp="1"/>
          </p:cNvPicPr>
          <p:nvPr>
            <p:ph idx="1"/>
          </p:nvPr>
        </p:nvPicPr>
        <p:blipFill>
          <a:blip r:embed="rId2"/>
          <a:srcRect/>
          <a:stretch>
            <a:fillRect/>
          </a:stretch>
        </p:blipFill>
        <p:spPr bwMode="auto">
          <a:xfrm>
            <a:off x="2522512" y="1828800"/>
            <a:ext cx="7977709" cy="4672034"/>
          </a:xfrm>
          <a:prstGeom prst="rect">
            <a:avLst/>
          </a:prstGeom>
          <a:noFill/>
          <a:ln w="9525">
            <a:noFill/>
            <a:miter lim="800000"/>
            <a:headEnd/>
            <a:tailEnd/>
          </a:ln>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Михеева\Desktop\Грант Библиотеки\Большеокинск\20190601_131834.jpg"/>
          <p:cNvPicPr>
            <a:picLocks noGrp="1" noChangeAspect="1" noChangeArrowheads="1"/>
          </p:cNvPicPr>
          <p:nvPr>
            <p:ph idx="1"/>
          </p:nvPr>
        </p:nvPicPr>
        <p:blipFill>
          <a:blip r:embed="rId2" cstate="print"/>
          <a:srcRect/>
          <a:stretch>
            <a:fillRect/>
          </a:stretch>
        </p:blipFill>
        <p:spPr bwMode="auto">
          <a:xfrm>
            <a:off x="1165190" y="2428868"/>
            <a:ext cx="6643734" cy="3468396"/>
          </a:xfrm>
          <a:prstGeom prst="rect">
            <a:avLst/>
          </a:prstGeom>
          <a:noFill/>
        </p:spPr>
      </p:pic>
      <p:sp>
        <p:nvSpPr>
          <p:cNvPr id="5" name="Прямоугольник 4"/>
          <p:cNvSpPr/>
          <p:nvPr/>
        </p:nvSpPr>
        <p:spPr>
          <a:xfrm>
            <a:off x="522248" y="214290"/>
            <a:ext cx="11144328" cy="3046988"/>
          </a:xfrm>
          <a:prstGeom prst="rect">
            <a:avLst/>
          </a:prstGeom>
        </p:spPr>
        <p:txBody>
          <a:bodyPr wrap="square">
            <a:spAutoFit/>
          </a:bodyPr>
          <a:lstStyle/>
          <a:p>
            <a:r>
              <a:rPr lang="ru-RU" sz="2400" dirty="0" smtClean="0">
                <a:effectLst>
                  <a:outerShdw blurRad="50800" dist="38100" dir="2700000" algn="tr" rotWithShape="0">
                    <a:schemeClr val="bg2">
                      <a:lumMod val="50000"/>
                      <a:alpha val="43000"/>
                    </a:schemeClr>
                  </a:outerShdw>
                </a:effectLst>
                <a:latin typeface="+mn-lt"/>
                <a:cs typeface="+mn-cs"/>
              </a:rPr>
              <a:t>1.2.48 Выплата стипендий 509300 руб.</a:t>
            </a:r>
          </a:p>
          <a:p>
            <a:endParaRPr lang="ru-RU" sz="2400" dirty="0" smtClean="0">
              <a:effectLst>
                <a:outerShdw blurRad="50800" dist="38100" dir="2700000" algn="tr" rotWithShape="0">
                  <a:schemeClr val="bg2">
                    <a:lumMod val="50000"/>
                    <a:alpha val="43000"/>
                  </a:schemeClr>
                </a:outerShdw>
              </a:effectLst>
              <a:latin typeface="+mn-lt"/>
              <a:cs typeface="+mn-cs"/>
            </a:endParaRPr>
          </a:p>
          <a:p>
            <a:pPr>
              <a:buNone/>
            </a:pPr>
            <a:r>
              <a:rPr lang="ru-RU" sz="2400" dirty="0" smtClean="0">
                <a:effectLst>
                  <a:outerShdw blurRad="50800" dist="38100" dir="2700000" algn="tr" rotWithShape="0">
                    <a:schemeClr val="bg2">
                      <a:lumMod val="50000"/>
                      <a:alpha val="43000"/>
                    </a:schemeClr>
                  </a:outerShdw>
                </a:effectLst>
                <a:latin typeface="+mn-lt"/>
                <a:cs typeface="+mn-cs"/>
              </a:rPr>
              <a:t> В 2018 году Благотворительный Фонд выиграл Президентский грант на реализацию проекта «Новая библиотека- как центр семейной помощи», в размере  1035097 руб.</a:t>
            </a:r>
          </a:p>
          <a:p>
            <a:pPr>
              <a:buNone/>
            </a:pPr>
            <a:endParaRPr lang="ru-RU" dirty="0" smtClean="0"/>
          </a:p>
          <a:p>
            <a:pPr>
              <a:buNone/>
            </a:pPr>
            <a:endParaRPr lang="ru-RU" dirty="0" smtClean="0"/>
          </a:p>
          <a:p>
            <a:pPr>
              <a:buNone/>
            </a:pPr>
            <a:endParaRPr lang="ru-RU" dirty="0" smtClean="0"/>
          </a:p>
          <a:p>
            <a:pPr>
              <a:buNone/>
            </a:pPr>
            <a:endParaRPr lang="ru-RU" dirty="0" smtClean="0"/>
          </a:p>
        </p:txBody>
      </p:sp>
      <p:pic>
        <p:nvPicPr>
          <p:cNvPr id="3076" name="Picture 4" descr="C:\Users\Михеева\Desktop\Фото с телефона\20190524_135810.jpg"/>
          <p:cNvPicPr>
            <a:picLocks noChangeAspect="1" noChangeArrowheads="1"/>
          </p:cNvPicPr>
          <p:nvPr/>
        </p:nvPicPr>
        <p:blipFill>
          <a:blip r:embed="rId3" cstate="print"/>
          <a:srcRect/>
          <a:stretch>
            <a:fillRect/>
          </a:stretch>
        </p:blipFill>
        <p:spPr bwMode="auto">
          <a:xfrm>
            <a:off x="8523304" y="1928802"/>
            <a:ext cx="2643193" cy="4643470"/>
          </a:xfrm>
          <a:prstGeom prst="rect">
            <a:avLst/>
          </a:prstGeom>
          <a:noFill/>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497" y="401638"/>
            <a:ext cx="11144328" cy="1598602"/>
          </a:xfrm>
        </p:spPr>
        <p:txBody>
          <a:bodyPr>
            <a:normAutofit/>
          </a:bodyPr>
          <a:lstStyle/>
          <a:p>
            <a:r>
              <a:rPr lang="ru-RU" sz="2000" b="0" dirty="0" smtClean="0"/>
              <a:t>В 2018 году Благотворительному Фонду Андрея Чернышева “Сибирский характер” был вручен диплом победителя за проект “Мы выбираем спорт!”, который предполагает обустройство спортивной площадки с уличными тренажерами в поселке Сухой. Инициатива реализуется на условиях </a:t>
            </a:r>
            <a:r>
              <a:rPr lang="ru-RU" sz="2000" b="0" dirty="0" err="1" smtClean="0"/>
              <a:t>софинансирования</a:t>
            </a:r>
            <a:r>
              <a:rPr lang="ru-RU" sz="2000" b="0" dirty="0" smtClean="0"/>
              <a:t>. Размер </a:t>
            </a:r>
            <a:r>
              <a:rPr lang="ru-RU" sz="2000" b="0" dirty="0" err="1" smtClean="0"/>
              <a:t>грантовой</a:t>
            </a:r>
            <a:r>
              <a:rPr lang="ru-RU" sz="2000" b="0" dirty="0" smtClean="0"/>
              <a:t> поддержки составил порядка полумиллиона рублей, остальные средства выделяет Фонд.</a:t>
            </a:r>
            <a:endParaRPr lang="ru-RU" sz="2000" dirty="0"/>
          </a:p>
        </p:txBody>
      </p:sp>
      <p:pic>
        <p:nvPicPr>
          <p:cNvPr id="6147" name="Picture 3" descr="C:\Users\Михеева\Desktop\i (6).jpg"/>
          <p:cNvPicPr>
            <a:picLocks noChangeAspect="1" noChangeArrowheads="1"/>
          </p:cNvPicPr>
          <p:nvPr/>
        </p:nvPicPr>
        <p:blipFill>
          <a:blip r:embed="rId2"/>
          <a:srcRect/>
          <a:stretch>
            <a:fillRect/>
          </a:stretch>
        </p:blipFill>
        <p:spPr bwMode="auto">
          <a:xfrm>
            <a:off x="522248" y="2071678"/>
            <a:ext cx="3571900" cy="4500570"/>
          </a:xfrm>
          <a:prstGeom prst="rect">
            <a:avLst/>
          </a:prstGeom>
          <a:noFill/>
        </p:spPr>
      </p:pic>
      <p:pic>
        <p:nvPicPr>
          <p:cNvPr id="6148" name="Picture 4" descr="C:\Users\Михеева\Desktop\i (7).jpg"/>
          <p:cNvPicPr>
            <a:picLocks noChangeAspect="1" noChangeArrowheads="1"/>
          </p:cNvPicPr>
          <p:nvPr/>
        </p:nvPicPr>
        <p:blipFill>
          <a:blip r:embed="rId3"/>
          <a:srcRect/>
          <a:stretch>
            <a:fillRect/>
          </a:stretch>
        </p:blipFill>
        <p:spPr bwMode="auto">
          <a:xfrm>
            <a:off x="5522908" y="2285992"/>
            <a:ext cx="4643438" cy="3786214"/>
          </a:xfrm>
          <a:prstGeom prst="rect">
            <a:avLst/>
          </a:prstGeom>
          <a:noFill/>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3" y="401638"/>
            <a:ext cx="9144000" cy="812784"/>
          </a:xfrm>
        </p:spPr>
        <p:txBody>
          <a:bodyPr/>
          <a:lstStyle/>
          <a:p>
            <a:r>
              <a:rPr lang="ru-RU" dirty="0" smtClean="0"/>
              <a:t>        «Мы выбираем спорт!»</a:t>
            </a:r>
            <a:endParaRPr lang="ru-RU" dirty="0"/>
          </a:p>
        </p:txBody>
      </p:sp>
      <p:sp>
        <p:nvSpPr>
          <p:cNvPr id="3" name="Содержимое 2"/>
          <p:cNvSpPr>
            <a:spLocks noGrp="1"/>
          </p:cNvSpPr>
          <p:nvPr>
            <p:ph idx="1"/>
          </p:nvPr>
        </p:nvSpPr>
        <p:spPr>
          <a:xfrm>
            <a:off x="736562" y="1214422"/>
            <a:ext cx="10930014" cy="5357850"/>
          </a:xfrm>
        </p:spPr>
        <p:txBody>
          <a:bodyPr>
            <a:normAutofit/>
          </a:bodyPr>
          <a:lstStyle/>
          <a:p>
            <a:r>
              <a:rPr lang="ru-RU" dirty="0" smtClean="0"/>
              <a:t>Чем ваши дети заняты во время летних каникул? Малыши поселка </a:t>
            </a:r>
            <a:r>
              <a:rPr lang="ru-RU" dirty="0" smtClean="0"/>
              <a:t>Сухой г. Братска </a:t>
            </a:r>
            <a:r>
              <a:rPr lang="ru-RU" dirty="0" smtClean="0"/>
              <a:t>играют и соревнуются на новой тренажерной площадке, которую Фонд «Сибирский Характер» открыл </a:t>
            </a:r>
            <a:r>
              <a:rPr lang="ru-RU" dirty="0" smtClean="0"/>
              <a:t>на </a:t>
            </a:r>
            <a:r>
              <a:rPr lang="ru-RU" dirty="0" smtClean="0"/>
              <a:t>улице Геологической. Теперь на месте бывшего пустыря установлены современные антивандальные тренажеры, спорткомплекс «</a:t>
            </a:r>
            <a:r>
              <a:rPr lang="ru-RU" dirty="0" err="1" smtClean="0"/>
              <a:t>Кроссфит</a:t>
            </a:r>
            <a:r>
              <a:rPr lang="ru-RU" dirty="0" smtClean="0"/>
              <a:t>» и детская площадка. </a:t>
            </a:r>
            <a:r>
              <a:rPr lang="ru-RU" dirty="0" smtClean="0"/>
              <a:t>В проекте приняло активное участие  более 500 человек.</a:t>
            </a:r>
            <a:r>
              <a:rPr lang="ru-RU" dirty="0" smtClean="0"/>
              <a:t> В программу шуточных соревнований вошли веселые эстафеты, состязания на тренажерах, игры, викторины и даже танцы. Все участники праздника получили подарки от Фонда «Сибирский Характер», победители конкурсов – спортивный инвентарь.</a:t>
            </a:r>
            <a:endParaRPr lang="ru-RU" dirty="0"/>
          </a:p>
        </p:txBody>
      </p:sp>
      <p:cxnSp>
        <p:nvCxnSpPr>
          <p:cNvPr id="5" name="Прямая соединительная линия 4"/>
          <p:cNvCxnSpPr/>
          <p:nvPr/>
        </p:nvCxnSpPr>
        <p:spPr>
          <a:xfrm>
            <a:off x="8166114" y="642918"/>
            <a:ext cx="914400" cy="914400"/>
          </a:xfrm>
          <a:prstGeom prst="line">
            <a:avLst/>
          </a:prstGeom>
          <a:ln w="10795"/>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Михеева\Desktop\i.jpg"/>
          <p:cNvPicPr>
            <a:picLocks noGrp="1" noChangeAspect="1" noChangeArrowheads="1"/>
          </p:cNvPicPr>
          <p:nvPr>
            <p:ph idx="1"/>
          </p:nvPr>
        </p:nvPicPr>
        <p:blipFill>
          <a:blip r:embed="rId2"/>
          <a:srcRect/>
          <a:stretch>
            <a:fillRect/>
          </a:stretch>
        </p:blipFill>
        <p:spPr bwMode="auto">
          <a:xfrm>
            <a:off x="1093752" y="714356"/>
            <a:ext cx="3429024" cy="2786082"/>
          </a:xfrm>
          <a:prstGeom prst="rect">
            <a:avLst/>
          </a:prstGeom>
          <a:noFill/>
        </p:spPr>
      </p:pic>
      <p:pic>
        <p:nvPicPr>
          <p:cNvPr id="2051" name="Picture 3" descr="C:\Users\Михеева\Desktop\i (1).jpg"/>
          <p:cNvPicPr>
            <a:picLocks noChangeAspect="1" noChangeArrowheads="1"/>
          </p:cNvPicPr>
          <p:nvPr/>
        </p:nvPicPr>
        <p:blipFill>
          <a:blip r:embed="rId3"/>
          <a:srcRect/>
          <a:stretch>
            <a:fillRect/>
          </a:stretch>
        </p:blipFill>
        <p:spPr bwMode="auto">
          <a:xfrm>
            <a:off x="5165718" y="500042"/>
            <a:ext cx="3471859" cy="3143272"/>
          </a:xfrm>
          <a:prstGeom prst="rect">
            <a:avLst/>
          </a:prstGeom>
          <a:noFill/>
        </p:spPr>
      </p:pic>
      <p:pic>
        <p:nvPicPr>
          <p:cNvPr id="2052" name="Picture 4" descr="C:\Users\Михеева\Desktop\i (2).jpg"/>
          <p:cNvPicPr>
            <a:picLocks noChangeAspect="1" noChangeArrowheads="1"/>
          </p:cNvPicPr>
          <p:nvPr/>
        </p:nvPicPr>
        <p:blipFill>
          <a:blip r:embed="rId4"/>
          <a:srcRect/>
          <a:stretch>
            <a:fillRect/>
          </a:stretch>
        </p:blipFill>
        <p:spPr bwMode="auto">
          <a:xfrm>
            <a:off x="2022446" y="3786190"/>
            <a:ext cx="2181225" cy="2181225"/>
          </a:xfrm>
          <a:prstGeom prst="rect">
            <a:avLst/>
          </a:prstGeom>
          <a:noFill/>
        </p:spPr>
      </p:pic>
      <p:pic>
        <p:nvPicPr>
          <p:cNvPr id="2053" name="Picture 5" descr="C:\Users\Михеева\Desktop\i (3).jpg"/>
          <p:cNvPicPr>
            <a:picLocks noChangeAspect="1" noChangeArrowheads="1"/>
          </p:cNvPicPr>
          <p:nvPr/>
        </p:nvPicPr>
        <p:blipFill>
          <a:blip r:embed="rId5"/>
          <a:srcRect/>
          <a:stretch>
            <a:fillRect/>
          </a:stretch>
        </p:blipFill>
        <p:spPr bwMode="auto">
          <a:xfrm>
            <a:off x="9309122" y="642918"/>
            <a:ext cx="2181225" cy="2181225"/>
          </a:xfrm>
          <a:prstGeom prst="rect">
            <a:avLst/>
          </a:prstGeom>
          <a:noFill/>
        </p:spPr>
      </p:pic>
      <p:pic>
        <p:nvPicPr>
          <p:cNvPr id="2055" name="Picture 7" descr="C:\Users\Михеева\Desktop\i (5).jpg"/>
          <p:cNvPicPr>
            <a:picLocks noChangeAspect="1" noChangeArrowheads="1"/>
          </p:cNvPicPr>
          <p:nvPr/>
        </p:nvPicPr>
        <p:blipFill>
          <a:blip r:embed="rId6"/>
          <a:srcRect/>
          <a:stretch>
            <a:fillRect/>
          </a:stretch>
        </p:blipFill>
        <p:spPr bwMode="auto">
          <a:xfrm>
            <a:off x="5665784" y="3857628"/>
            <a:ext cx="2214578" cy="2071702"/>
          </a:xfrm>
          <a:prstGeom prst="rect">
            <a:avLst/>
          </a:prstGeom>
          <a:noFill/>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Благотворительные спектакли</a:t>
            </a:r>
            <a:endParaRPr lang="ru-RU" dirty="0"/>
          </a:p>
        </p:txBody>
      </p:sp>
      <p:sp>
        <p:nvSpPr>
          <p:cNvPr id="3" name="Содержимое 2"/>
          <p:cNvSpPr>
            <a:spLocks noGrp="1"/>
          </p:cNvSpPr>
          <p:nvPr>
            <p:ph idx="1"/>
          </p:nvPr>
        </p:nvSpPr>
        <p:spPr/>
        <p:txBody>
          <a:bodyPr/>
          <a:lstStyle/>
          <a:p>
            <a:r>
              <a:rPr lang="ru-RU" dirty="0" smtClean="0"/>
              <a:t>Фонд Андрея Чернышева “Сибирский характер” организовал для детей из многодетных и малообеспеченных семей благотворительные спектакли.  Сотрудничество Фонда «Сибирский характер» и коллектива «</a:t>
            </a:r>
            <a:r>
              <a:rPr lang="ru-RU" dirty="0" err="1" smtClean="0"/>
              <a:t>Тирлямов</a:t>
            </a:r>
            <a:r>
              <a:rPr lang="ru-RU" dirty="0" smtClean="0"/>
              <a:t>» длится не один год. Реализовано немало совместных </a:t>
            </a:r>
            <a:r>
              <a:rPr lang="ru-RU" dirty="0" smtClean="0"/>
              <a:t>проектов. </a:t>
            </a:r>
            <a:r>
              <a:rPr lang="ru-RU" dirty="0" smtClean="0"/>
              <a:t>Д</a:t>
            </a:r>
            <a:r>
              <a:rPr lang="ru-RU" dirty="0" smtClean="0"/>
              <a:t>ети </a:t>
            </a:r>
            <a:r>
              <a:rPr lang="ru-RU" dirty="0" smtClean="0"/>
              <a:t>из Правобережного района побывали на спектакле театра кукол “</a:t>
            </a:r>
            <a:r>
              <a:rPr lang="ru-RU" dirty="0" err="1" smtClean="0"/>
              <a:t>Тирлямы</a:t>
            </a:r>
            <a:r>
              <a:rPr lang="ru-RU" dirty="0" smtClean="0"/>
              <a:t>” – “Лиса – обманщица”. Инициативу Фонда </a:t>
            </a:r>
            <a:r>
              <a:rPr lang="ru-RU" dirty="0" smtClean="0"/>
              <a:t>устроить </a:t>
            </a:r>
            <a:r>
              <a:rPr lang="ru-RU" dirty="0" smtClean="0"/>
              <a:t>театральный праздник для детей из ж.р. Сухой, Осиновка и Гидростроитель поддержали учреждения культуры «Юность» и «Современник».</a:t>
            </a:r>
            <a:endParaRPr lang="ru-RU" dirty="0"/>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074" name="Picture 2" descr="C:\Users\Михеева\Desktop\i (6).jpg"/>
          <p:cNvPicPr>
            <a:picLocks noGrp="1" noChangeAspect="1" noChangeArrowheads="1"/>
          </p:cNvPicPr>
          <p:nvPr>
            <p:ph idx="1"/>
          </p:nvPr>
        </p:nvPicPr>
        <p:blipFill>
          <a:blip r:embed="rId2" cstate="print"/>
          <a:srcRect/>
          <a:stretch>
            <a:fillRect/>
          </a:stretch>
        </p:blipFill>
        <p:spPr bwMode="auto">
          <a:xfrm>
            <a:off x="665125" y="571480"/>
            <a:ext cx="3500462" cy="3143272"/>
          </a:xfrm>
          <a:prstGeom prst="rect">
            <a:avLst/>
          </a:prstGeom>
          <a:noFill/>
        </p:spPr>
      </p:pic>
      <p:pic>
        <p:nvPicPr>
          <p:cNvPr id="3078" name="Picture 6" descr="C:\Users\Михеева\Desktop\i (7).jpg"/>
          <p:cNvPicPr>
            <a:picLocks noChangeAspect="1" noChangeArrowheads="1"/>
          </p:cNvPicPr>
          <p:nvPr/>
        </p:nvPicPr>
        <p:blipFill>
          <a:blip r:embed="rId3"/>
          <a:srcRect/>
          <a:stretch>
            <a:fillRect/>
          </a:stretch>
        </p:blipFill>
        <p:spPr bwMode="auto">
          <a:xfrm>
            <a:off x="7880362" y="4000504"/>
            <a:ext cx="3200400" cy="2400300"/>
          </a:xfrm>
          <a:prstGeom prst="rect">
            <a:avLst/>
          </a:prstGeom>
          <a:noFill/>
        </p:spPr>
      </p:pic>
      <p:pic>
        <p:nvPicPr>
          <p:cNvPr id="3079" name="Picture 7" descr="C:\Users\Михеева\Desktop\i (8).jpg"/>
          <p:cNvPicPr>
            <a:picLocks noChangeAspect="1" noChangeArrowheads="1"/>
          </p:cNvPicPr>
          <p:nvPr/>
        </p:nvPicPr>
        <p:blipFill>
          <a:blip r:embed="rId4"/>
          <a:srcRect/>
          <a:stretch>
            <a:fillRect/>
          </a:stretch>
        </p:blipFill>
        <p:spPr bwMode="auto">
          <a:xfrm>
            <a:off x="2736826" y="4000504"/>
            <a:ext cx="3200400" cy="2400300"/>
          </a:xfrm>
          <a:prstGeom prst="rect">
            <a:avLst/>
          </a:prstGeom>
          <a:noFill/>
        </p:spPr>
      </p:pic>
      <p:pic>
        <p:nvPicPr>
          <p:cNvPr id="3080" name="Picture 8" descr="C:\Users\Михеева\Desktop\i (9).jpg"/>
          <p:cNvPicPr>
            <a:picLocks noChangeAspect="1" noChangeArrowheads="1"/>
          </p:cNvPicPr>
          <p:nvPr/>
        </p:nvPicPr>
        <p:blipFill>
          <a:blip r:embed="rId5"/>
          <a:srcRect/>
          <a:stretch>
            <a:fillRect/>
          </a:stretch>
        </p:blipFill>
        <p:spPr bwMode="auto">
          <a:xfrm>
            <a:off x="5094280" y="642918"/>
            <a:ext cx="3200400" cy="2400300"/>
          </a:xfrm>
          <a:prstGeom prst="rect">
            <a:avLst/>
          </a:prstGeom>
          <a:noFill/>
        </p:spPr>
      </p:pic>
      <p:pic>
        <p:nvPicPr>
          <p:cNvPr id="3081" name="Picture 9" descr="C:\Users\Михеева\Desktop\i (11).jpg"/>
          <p:cNvPicPr>
            <a:picLocks noChangeAspect="1" noChangeArrowheads="1"/>
          </p:cNvPicPr>
          <p:nvPr/>
        </p:nvPicPr>
        <p:blipFill>
          <a:blip r:embed="rId6"/>
          <a:srcRect/>
          <a:stretch>
            <a:fillRect/>
          </a:stretch>
        </p:blipFill>
        <p:spPr bwMode="auto">
          <a:xfrm>
            <a:off x="9094808" y="1071546"/>
            <a:ext cx="2686052" cy="2443167"/>
          </a:xfrm>
          <a:prstGeom prst="rect">
            <a:avLst/>
          </a:prstGeom>
          <a:noFill/>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Фонд Андрея Чернышева поддержал фестиваль детских СМИ в Братске</a:t>
            </a:r>
            <a:br>
              <a:rPr lang="ru-RU" dirty="0" smtClean="0"/>
            </a:br>
            <a:endParaRPr lang="ru-RU" dirty="0"/>
          </a:p>
        </p:txBody>
      </p:sp>
      <p:sp>
        <p:nvSpPr>
          <p:cNvPr id="3" name="Содержимое 2"/>
          <p:cNvSpPr>
            <a:spLocks noGrp="1"/>
          </p:cNvSpPr>
          <p:nvPr>
            <p:ph idx="1"/>
          </p:nvPr>
        </p:nvSpPr>
        <p:spPr>
          <a:xfrm>
            <a:off x="593686" y="1285860"/>
            <a:ext cx="11430080" cy="5357850"/>
          </a:xfrm>
        </p:spPr>
        <p:txBody>
          <a:bodyPr/>
          <a:lstStyle/>
          <a:p>
            <a:r>
              <a:rPr lang="ru-RU" dirty="0" smtClean="0"/>
              <a:t>В Братске прошел третий муниципальный фестиваль детских СМИ. В Центре развития образования собрались юные журналисты из школ и учреждений дополнительного образования. Около 200 мальчишек и девчонок занимаются сегодня в школьных редакциях. Большинство из них стали участниками события.</a:t>
            </a:r>
          </a:p>
          <a:p>
            <a:r>
              <a:rPr lang="ru-RU" dirty="0" smtClean="0"/>
              <a:t>Организовали фестиваль Братское отделение “Союза журналистов России”, администрация города и Фонд Андрея Чернышева «Сибирский Характер».</a:t>
            </a:r>
          </a:p>
          <a:p>
            <a:r>
              <a:rPr lang="ru-RU" dirty="0" smtClean="0"/>
              <a:t/>
            </a:r>
            <a:br>
              <a:rPr lang="ru-RU" dirty="0" smtClean="0"/>
            </a:br>
            <a:endParaRPr lang="ru-RU" dirty="0"/>
          </a:p>
        </p:txBody>
      </p:sp>
      <p:pic>
        <p:nvPicPr>
          <p:cNvPr id="4098" name="Picture 2" descr="C:\Users\Михеева\Desktop\DSC03274-1024x768.jpg"/>
          <p:cNvPicPr>
            <a:picLocks noChangeAspect="1" noChangeArrowheads="1"/>
          </p:cNvPicPr>
          <p:nvPr/>
        </p:nvPicPr>
        <p:blipFill>
          <a:blip r:embed="rId2"/>
          <a:srcRect/>
          <a:stretch>
            <a:fillRect/>
          </a:stretch>
        </p:blipFill>
        <p:spPr bwMode="auto">
          <a:xfrm>
            <a:off x="1022314" y="4143380"/>
            <a:ext cx="2628904" cy="1828802"/>
          </a:xfrm>
          <a:prstGeom prst="rect">
            <a:avLst/>
          </a:prstGeom>
          <a:noFill/>
        </p:spPr>
      </p:pic>
      <p:pic>
        <p:nvPicPr>
          <p:cNvPr id="4099" name="Picture 3" descr="C:\Users\Михеева\Desktop\DSC03237-1024x768.jpg"/>
          <p:cNvPicPr>
            <a:picLocks noChangeAspect="1" noChangeArrowheads="1"/>
          </p:cNvPicPr>
          <p:nvPr/>
        </p:nvPicPr>
        <p:blipFill>
          <a:blip r:embed="rId3"/>
          <a:srcRect/>
          <a:stretch>
            <a:fillRect/>
          </a:stretch>
        </p:blipFill>
        <p:spPr bwMode="auto">
          <a:xfrm>
            <a:off x="7380296" y="4071942"/>
            <a:ext cx="3133723" cy="2419349"/>
          </a:xfrm>
          <a:prstGeom prst="rect">
            <a:avLst/>
          </a:prstGeom>
          <a:noFill/>
        </p:spPr>
      </p:pic>
      <p:pic>
        <p:nvPicPr>
          <p:cNvPr id="4100" name="Picture 4" descr="C:\Users\Михеева\Desktop\DSC03271-1024x768.jpg"/>
          <p:cNvPicPr>
            <a:picLocks noChangeAspect="1" noChangeArrowheads="1"/>
          </p:cNvPicPr>
          <p:nvPr/>
        </p:nvPicPr>
        <p:blipFill>
          <a:blip r:embed="rId4"/>
          <a:srcRect/>
          <a:stretch>
            <a:fillRect/>
          </a:stretch>
        </p:blipFill>
        <p:spPr bwMode="auto">
          <a:xfrm>
            <a:off x="4379900" y="4429132"/>
            <a:ext cx="2438400" cy="1828800"/>
          </a:xfrm>
          <a:prstGeom prst="rect">
            <a:avLst/>
          </a:prstGeom>
          <a:noFill/>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08000" y="500042"/>
            <a:ext cx="10787138" cy="6357958"/>
          </a:xfrm>
        </p:spPr>
        <p:txBody>
          <a:bodyPr/>
          <a:lstStyle/>
          <a:p>
            <a:r>
              <a:rPr lang="ru-RU" i="1" dirty="0" smtClean="0"/>
              <a:t>Фонд «Сибирский Характер» оказал организационную и финансовую поддержку в проведении фестиваля для того, чтобы помочь творческим детям раскрыть свои способности. Возможно, кто-то в дальнейшем станет журналистом, будет работать в местных средствах массовой информации. Для меня это важно еще и потому, что таким образом мы сможем закрепить активную и талантливую молодежь в Братске. Все это работает на развитие нашего города.</a:t>
            </a:r>
            <a:endParaRPr lang="ru-RU" dirty="0"/>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22413" y="260350"/>
            <a:ext cx="9144000" cy="6337300"/>
          </a:xfrm>
        </p:spPr>
        <p:txBody>
          <a:bodyPr/>
          <a:lstStyle/>
          <a:p>
            <a:pPr fontAlgn="auto">
              <a:spcAft>
                <a:spcPts val="0"/>
              </a:spcAft>
              <a:buNone/>
              <a:defRPr/>
            </a:pPr>
            <a:r>
              <a:rPr lang="ru-RU" dirty="0" smtClean="0">
                <a:solidFill>
                  <a:srgbClr val="7030A0"/>
                </a:solidFill>
              </a:rPr>
              <a:t>Итоговый финансовый отчет организации за 2018 год</a:t>
            </a:r>
          </a:p>
          <a:p>
            <a:pPr fontAlgn="auto">
              <a:spcAft>
                <a:spcPts val="0"/>
              </a:spcAft>
              <a:buNone/>
              <a:defRPr/>
            </a:pPr>
            <a:r>
              <a:rPr lang="ru-RU" dirty="0" smtClean="0">
                <a:solidFill>
                  <a:schemeClr val="bg1"/>
                </a:solidFill>
              </a:rPr>
              <a:t>Поступление средств на 2018 г. составили 7535 тыс.рублей</a:t>
            </a:r>
          </a:p>
          <a:p>
            <a:pPr fontAlgn="auto">
              <a:spcAft>
                <a:spcPts val="0"/>
              </a:spcAft>
              <a:buFontTx/>
              <a:buChar char="-"/>
              <a:defRPr/>
            </a:pPr>
            <a:r>
              <a:rPr lang="ru-RU" dirty="0" smtClean="0">
                <a:solidFill>
                  <a:schemeClr val="bg1"/>
                </a:solidFill>
              </a:rPr>
              <a:t>Добровольные взносы 5938 тыс.рублей</a:t>
            </a:r>
          </a:p>
          <a:p>
            <a:pPr fontAlgn="auto">
              <a:spcAft>
                <a:spcPts val="0"/>
              </a:spcAft>
              <a:buFontTx/>
              <a:buChar char="-"/>
              <a:defRPr/>
            </a:pPr>
            <a:r>
              <a:rPr lang="ru-RU" dirty="0" smtClean="0">
                <a:solidFill>
                  <a:schemeClr val="bg1"/>
                </a:solidFill>
              </a:rPr>
              <a:t>Поступления из бюджета и государственных внебюджетных фондов 1597 тыс. рублей</a:t>
            </a:r>
          </a:p>
          <a:p>
            <a:pPr fontAlgn="auto">
              <a:spcAft>
                <a:spcPts val="0"/>
              </a:spcAft>
              <a:buNone/>
              <a:defRPr/>
            </a:pPr>
            <a:r>
              <a:rPr lang="ru-RU" dirty="0" smtClean="0">
                <a:solidFill>
                  <a:schemeClr val="bg1"/>
                </a:solidFill>
              </a:rPr>
              <a:t>Расходы организации  на 2018 г. составили 6872 тыс. рублей</a:t>
            </a:r>
          </a:p>
          <a:p>
            <a:pPr fontAlgn="auto">
              <a:spcAft>
                <a:spcPts val="0"/>
              </a:spcAft>
              <a:buNone/>
              <a:defRPr/>
            </a:pPr>
            <a:r>
              <a:rPr lang="ru-RU" dirty="0" smtClean="0">
                <a:solidFill>
                  <a:schemeClr val="bg1"/>
                </a:solidFill>
              </a:rPr>
              <a:t>Остаток на начало года 663 тыс. рублей </a:t>
            </a:r>
          </a:p>
          <a:p>
            <a:pPr fontAlgn="auto">
              <a:spcAft>
                <a:spcPts val="0"/>
              </a:spcAft>
              <a:buNone/>
              <a:defRPr/>
            </a:pPr>
            <a:endParaRPr lang="ru-RU"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3" y="1676400"/>
            <a:ext cx="9144000" cy="3200400"/>
          </a:xfrm>
        </p:spPr>
        <p:txBody>
          <a:bodyPr/>
          <a:lstStyle/>
          <a:p>
            <a:pPr fontAlgn="auto">
              <a:spcAft>
                <a:spcPts val="0"/>
              </a:spcAft>
              <a:defRPr/>
            </a:pPr>
            <a:r>
              <a:rPr lang="ru-RU" dirty="0">
                <a:effectLst/>
              </a:rPr>
              <a:t>ОБЩАЯ ИНФОРМАЦИЯ О ФОНДЕ</a:t>
            </a:r>
            <a:endParaRPr lang="ru-RU"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2135188" y="1722438"/>
            <a:ext cx="4479925" cy="792162"/>
          </a:xfrm>
        </p:spPr>
        <p:txBody>
          <a:bodyPr/>
          <a:lstStyle/>
          <a:p>
            <a:pPr fontAlgn="auto">
              <a:spcAft>
                <a:spcPts val="0"/>
              </a:spcAft>
              <a:buFont typeface="Arial" pitchFamily="34" charset="0"/>
              <a:buNone/>
              <a:defRPr/>
            </a:pPr>
            <a:r>
              <a:rPr lang="ru-RU" sz="1600" b="1" dirty="0">
                <a:effectLst/>
              </a:rPr>
              <a:t>АНДРЕЙ ВЛАДИМИРОВИЧ ЧЕРНЫШЁВ</a:t>
            </a:r>
          </a:p>
          <a:p>
            <a:pPr fontAlgn="auto">
              <a:spcAft>
                <a:spcPts val="0"/>
              </a:spcAft>
              <a:buFont typeface="Arial" pitchFamily="34" charset="0"/>
              <a:buNone/>
              <a:defRPr/>
            </a:pPr>
            <a:endParaRPr lang="ru-RU" dirty="0"/>
          </a:p>
        </p:txBody>
      </p:sp>
      <p:pic>
        <p:nvPicPr>
          <p:cNvPr id="17410" name="Объект 7"/>
          <p:cNvPicPr>
            <a:picLocks noGrp="1" noChangeAspect="1"/>
          </p:cNvPicPr>
          <p:nvPr>
            <p:ph sz="half" idx="2"/>
          </p:nvPr>
        </p:nvPicPr>
        <p:blipFill>
          <a:blip r:embed="rId2"/>
          <a:srcRect/>
          <a:stretch>
            <a:fillRect/>
          </a:stretch>
        </p:blipFill>
        <p:spPr bwMode="auto">
          <a:xfrm>
            <a:off x="2736850" y="2813050"/>
            <a:ext cx="3276600" cy="3276600"/>
          </a:xfrm>
        </p:spPr>
      </p:pic>
      <p:sp>
        <p:nvSpPr>
          <p:cNvPr id="6" name="Заголовок 5"/>
          <p:cNvSpPr>
            <a:spLocks noGrp="1"/>
          </p:cNvSpPr>
          <p:nvPr>
            <p:ph type="title"/>
          </p:nvPr>
        </p:nvSpPr>
        <p:spPr/>
        <p:txBody>
          <a:bodyPr/>
          <a:lstStyle/>
          <a:p>
            <a:pPr fontAlgn="auto">
              <a:spcAft>
                <a:spcPts val="0"/>
              </a:spcAft>
              <a:defRPr/>
            </a:pPr>
            <a:r>
              <a:rPr lang="ru-RU" dirty="0">
                <a:effectLst/>
              </a:rPr>
              <a:t>Основатель Фонда</a:t>
            </a:r>
            <a:r>
              <a:rPr lang="ru-RU" dirty="0"/>
              <a:t/>
            </a:r>
            <a:br>
              <a:rPr lang="ru-RU" dirty="0"/>
            </a:br>
            <a:endParaRPr lang="ru-RU" dirty="0"/>
          </a:p>
        </p:txBody>
      </p:sp>
      <p:sp>
        <p:nvSpPr>
          <p:cNvPr id="7" name="Прямоугольник 6"/>
          <p:cNvSpPr/>
          <p:nvPr/>
        </p:nvSpPr>
        <p:spPr>
          <a:xfrm>
            <a:off x="7285038" y="2673350"/>
            <a:ext cx="3595720" cy="3416300"/>
          </a:xfrm>
          <a:prstGeom prst="rect">
            <a:avLst/>
          </a:prstGeom>
        </p:spPr>
        <p:txBody>
          <a:bodyPr wrap="square">
            <a:spAutoFit/>
          </a:bodyPr>
          <a:lstStyle/>
          <a:p>
            <a:pPr fontAlgn="auto">
              <a:spcBef>
                <a:spcPts val="0"/>
              </a:spcBef>
              <a:spcAft>
                <a:spcPts val="0"/>
              </a:spcAft>
              <a:defRPr/>
            </a:pPr>
            <a:r>
              <a:rPr lang="ru-RU" i="1" dirty="0">
                <a:solidFill>
                  <a:schemeClr val="tx2">
                    <a:lumMod val="60000"/>
                    <a:lumOff val="40000"/>
                  </a:schemeClr>
                </a:solidFill>
                <a:latin typeface="PT Serif"/>
                <a:cs typeface="+mn-cs"/>
              </a:rPr>
              <a:t>Наш край уникален. Построенные в глухой тайге трудом наших отцов и дедов города и поселки. Суровая северная природа и огромные расстояния. Все это формирует особый, сибирский, характер. В нем сочетается сила, прямота, готовность к тяжелой работе и любовь к своей земле.</a:t>
            </a:r>
            <a:endParaRPr lang="ru-RU" dirty="0">
              <a:solidFill>
                <a:schemeClr val="tx2">
                  <a:lumMod val="60000"/>
                  <a:lumOff val="40000"/>
                </a:schemeClr>
              </a:solidFill>
              <a:latin typeface="+mn-lt"/>
              <a:cs typeface="+mn-cs"/>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8000" y="401638"/>
            <a:ext cx="9858413" cy="1160462"/>
          </a:xfrm>
        </p:spPr>
        <p:txBody>
          <a:bodyPr>
            <a:normAutofit/>
          </a:bodyPr>
          <a:lstStyle/>
          <a:p>
            <a:pPr fontAlgn="auto">
              <a:spcAft>
                <a:spcPts val="0"/>
              </a:spcAft>
              <a:defRPr/>
            </a:pPr>
            <a:r>
              <a:rPr lang="ru-RU" sz="1800" dirty="0" smtClean="0"/>
              <a:t>    Исполнительный директор фонда                                                             Директор фонда</a:t>
            </a:r>
            <a:endParaRPr lang="ru-RU" sz="1800" dirty="0"/>
          </a:p>
        </p:txBody>
      </p:sp>
      <p:sp>
        <p:nvSpPr>
          <p:cNvPr id="3" name="Объект 2"/>
          <p:cNvSpPr>
            <a:spLocks noGrp="1"/>
          </p:cNvSpPr>
          <p:nvPr>
            <p:ph idx="1"/>
          </p:nvPr>
        </p:nvSpPr>
        <p:spPr>
          <a:xfrm>
            <a:off x="808000" y="1828800"/>
            <a:ext cx="10858576" cy="4191000"/>
          </a:xfrm>
        </p:spPr>
        <p:txBody>
          <a:bodyPr/>
          <a:lstStyle/>
          <a:p>
            <a:pPr fontAlgn="auto">
              <a:spcAft>
                <a:spcPts val="0"/>
              </a:spcAft>
              <a:buNone/>
              <a:defRPr/>
            </a:pPr>
            <a:r>
              <a:rPr lang="ru-RU" b="1" dirty="0">
                <a:effectLst/>
              </a:rPr>
              <a:t>ДУБРОВИН Александр </a:t>
            </a:r>
            <a:r>
              <a:rPr lang="ru-RU" b="1" dirty="0" smtClean="0">
                <a:effectLst/>
              </a:rPr>
              <a:t>Сергеевич             СИНЯВСКАЯ Яна Альбертовна</a:t>
            </a:r>
            <a:endParaRPr lang="ru-RU" b="1" dirty="0">
              <a:effectLst/>
            </a:endParaRPr>
          </a:p>
          <a:p>
            <a:pPr fontAlgn="auto">
              <a:spcAft>
                <a:spcPts val="0"/>
              </a:spcAft>
              <a:buFont typeface="Arial" pitchFamily="34" charset="0"/>
              <a:buChar char="•"/>
              <a:defRPr/>
            </a:pPr>
            <a:endParaRPr lang="ru-RU" dirty="0"/>
          </a:p>
          <a:p>
            <a:pPr fontAlgn="auto">
              <a:spcAft>
                <a:spcPts val="0"/>
              </a:spcAft>
              <a:buFont typeface="Arial" pitchFamily="34" charset="0"/>
              <a:buChar char="•"/>
              <a:defRPr/>
            </a:pPr>
            <a:endParaRPr lang="ru-RU" dirty="0" smtClean="0"/>
          </a:p>
          <a:p>
            <a:pPr fontAlgn="auto">
              <a:spcAft>
                <a:spcPts val="0"/>
              </a:spcAft>
              <a:buNone/>
              <a:defRPr/>
            </a:pPr>
            <a:r>
              <a:rPr lang="ru-RU" sz="2800" dirty="0"/>
              <a:t> </a:t>
            </a:r>
            <a:r>
              <a:rPr lang="ru-RU" sz="2800" dirty="0" smtClean="0"/>
              <a:t>                                   Помогать людям</a:t>
            </a:r>
          </a:p>
          <a:p>
            <a:pPr fontAlgn="auto">
              <a:spcAft>
                <a:spcPts val="0"/>
              </a:spcAft>
              <a:buNone/>
              <a:defRPr/>
            </a:pPr>
            <a:r>
              <a:rPr lang="ru-RU" sz="2800" dirty="0" smtClean="0"/>
              <a:t>                                  – черта характера!</a:t>
            </a:r>
          </a:p>
        </p:txBody>
      </p:sp>
      <p:pic>
        <p:nvPicPr>
          <p:cNvPr id="18435" name="Рисунок 3"/>
          <p:cNvPicPr>
            <a:picLocks noChangeAspect="1"/>
          </p:cNvPicPr>
          <p:nvPr/>
        </p:nvPicPr>
        <p:blipFill>
          <a:blip r:embed="rId2"/>
          <a:srcRect/>
          <a:stretch>
            <a:fillRect/>
          </a:stretch>
        </p:blipFill>
        <p:spPr bwMode="auto">
          <a:xfrm>
            <a:off x="1165190" y="2357430"/>
            <a:ext cx="2587625" cy="3832225"/>
          </a:xfrm>
          <a:prstGeom prst="rect">
            <a:avLst/>
          </a:prstGeom>
          <a:noFill/>
          <a:ln w="9525">
            <a:noFill/>
            <a:miter lim="800000"/>
            <a:headEnd/>
            <a:tailEnd/>
          </a:ln>
        </p:spPr>
      </p:pic>
      <p:pic>
        <p:nvPicPr>
          <p:cNvPr id="6" name="Picture 2" descr="C:\Users\Михеева\Desktop\i.jpg"/>
          <p:cNvPicPr>
            <a:picLocks noChangeAspect="1" noChangeArrowheads="1"/>
          </p:cNvPicPr>
          <p:nvPr/>
        </p:nvPicPr>
        <p:blipFill>
          <a:blip r:embed="rId3"/>
          <a:srcRect/>
          <a:stretch>
            <a:fillRect/>
          </a:stretch>
        </p:blipFill>
        <p:spPr bwMode="auto">
          <a:xfrm>
            <a:off x="7951800" y="2357430"/>
            <a:ext cx="2928958" cy="3833810"/>
          </a:xfrm>
          <a:prstGeom prst="rect">
            <a:avLst/>
          </a:prstGeom>
          <a:noFill/>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477788" y="836712"/>
          <a:ext cx="11084429"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4"/>
          <p:cNvSpPr>
            <a:spLocks noGrp="1"/>
          </p:cNvSpPr>
          <p:nvPr>
            <p:ph type="title"/>
          </p:nvPr>
        </p:nvSpPr>
        <p:spPr>
          <a:xfrm>
            <a:off x="1522413" y="401638"/>
            <a:ext cx="9144000" cy="506412"/>
          </a:xfrm>
        </p:spPr>
        <p:txBody>
          <a:bodyPr>
            <a:normAutofit fontScale="90000"/>
          </a:bodyPr>
          <a:lstStyle/>
          <a:p>
            <a:pPr algn="ctr" fontAlgn="auto">
              <a:spcAft>
                <a:spcPts val="0"/>
              </a:spcAft>
              <a:defRPr/>
            </a:pPr>
            <a:r>
              <a:rPr lang="ru-RU" smtClean="0"/>
              <a:t>Схема управления фондом</a:t>
            </a:r>
            <a:endParaRPr lang="ru-RU" dirty="0"/>
          </a:p>
        </p:txBody>
      </p:sp>
      <p:sp>
        <p:nvSpPr>
          <p:cNvPr id="6" name="Прямоугольник 5"/>
          <p:cNvSpPr/>
          <p:nvPr/>
        </p:nvSpPr>
        <p:spPr>
          <a:xfrm>
            <a:off x="2638425" y="2565400"/>
            <a:ext cx="6985000" cy="576263"/>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ru-RU" dirty="0"/>
              <a:t>(Обеспечение соответствия деятельности целям и задачам Фонда</a:t>
            </a:r>
          </a:p>
        </p:txBody>
      </p:sp>
      <p:sp>
        <p:nvSpPr>
          <p:cNvPr id="7" name="Прямоугольник 6"/>
          <p:cNvSpPr/>
          <p:nvPr/>
        </p:nvSpPr>
        <p:spPr>
          <a:xfrm>
            <a:off x="36513" y="4941888"/>
            <a:ext cx="5518150" cy="1655762"/>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r>
              <a:rPr lang="ru-RU" sz="1200" dirty="0"/>
              <a:t>- координирует работу и руководит деятельностью Фонда;</a:t>
            </a:r>
          </a:p>
          <a:p>
            <a:pPr fontAlgn="auto">
              <a:spcBef>
                <a:spcPts val="0"/>
              </a:spcBef>
              <a:spcAft>
                <a:spcPts val="0"/>
              </a:spcAft>
              <a:defRPr/>
            </a:pPr>
            <a:r>
              <a:rPr lang="ru-RU" sz="1200" dirty="0"/>
              <a:t>- обеспечивает выполнение решений Правления Фонда;</a:t>
            </a:r>
          </a:p>
          <a:p>
            <a:pPr fontAlgn="auto">
              <a:spcBef>
                <a:spcPts val="0"/>
              </a:spcBef>
              <a:spcAft>
                <a:spcPts val="0"/>
              </a:spcAft>
              <a:defRPr/>
            </a:pPr>
            <a:r>
              <a:rPr lang="ru-RU" sz="1200" dirty="0"/>
              <a:t>- заключает договоры и совершает другие юридические действия от имени Фонда, приобретает имущество и управляет им, открывает и закрывает счета в банках, подписывает договоры, обязательства от имени Фонда;</a:t>
            </a:r>
          </a:p>
          <a:p>
            <a:pPr fontAlgn="auto">
              <a:spcBef>
                <a:spcPts val="0"/>
              </a:spcBef>
              <a:spcAft>
                <a:spcPts val="0"/>
              </a:spcAft>
              <a:defRPr/>
            </a:pPr>
            <a:r>
              <a:rPr lang="ru-RU" sz="1200" dirty="0"/>
              <a:t>совершает иные юридически значимые действия</a:t>
            </a:r>
          </a:p>
          <a:p>
            <a:pPr fontAlgn="auto">
              <a:spcBef>
                <a:spcPts val="0"/>
              </a:spcBef>
              <a:spcAft>
                <a:spcPts val="0"/>
              </a:spcAft>
              <a:defRPr/>
            </a:pPr>
            <a:r>
              <a:rPr lang="ru-RU" sz="1200" dirty="0"/>
              <a:t>- решает текущие вопросы хозяйственной и финансовой деятельности Фонда;</a:t>
            </a:r>
          </a:p>
        </p:txBody>
      </p:sp>
      <p:sp>
        <p:nvSpPr>
          <p:cNvPr id="8" name="Прямоугольник 7"/>
          <p:cNvSpPr/>
          <p:nvPr/>
        </p:nvSpPr>
        <p:spPr>
          <a:xfrm>
            <a:off x="5949950" y="4868863"/>
            <a:ext cx="5518150" cy="1728787"/>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r>
              <a:rPr lang="ru-RU" sz="1200"/>
              <a:t>Орган, осуществляющий надзор за деятельностью Фонда - Попечительский совет. Избирается Правлением Фонда</a:t>
            </a:r>
          </a:p>
          <a:p>
            <a:pPr fontAlgn="auto">
              <a:spcBef>
                <a:spcPts val="0"/>
              </a:spcBef>
              <a:spcAft>
                <a:spcPts val="0"/>
              </a:spcAft>
              <a:defRPr/>
            </a:pPr>
            <a:r>
              <a:rPr lang="ru-RU" sz="1200"/>
              <a:t>Для работы в составе Попечительского совета приглашают лиц, обладающих авторитетом, пользующихся уважением</a:t>
            </a:r>
          </a:p>
        </p:txBody>
      </p:sp>
      <p:cxnSp>
        <p:nvCxnSpPr>
          <p:cNvPr id="14" name="Соединительная линия уступом 13"/>
          <p:cNvCxnSpPr/>
          <p:nvPr/>
        </p:nvCxnSpPr>
        <p:spPr>
          <a:xfrm rot="10800000" flipV="1">
            <a:off x="1522413" y="1641475"/>
            <a:ext cx="1908175" cy="1787525"/>
          </a:xfrm>
          <a:prstGeom prst="bentConnector3">
            <a:avLst>
              <a:gd name="adj1" fmla="val 50000"/>
            </a:avLst>
          </a:prstGeom>
          <a:ln w="1079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Соединительная линия уступом 18"/>
          <p:cNvCxnSpPr/>
          <p:nvPr/>
        </p:nvCxnSpPr>
        <p:spPr>
          <a:xfrm rot="16200000" flipH="1">
            <a:off x="8686801" y="2060575"/>
            <a:ext cx="1871662" cy="865187"/>
          </a:xfrm>
          <a:prstGeom prst="bentConnector3">
            <a:avLst>
              <a:gd name="adj1" fmla="val 4599"/>
            </a:avLst>
          </a:prstGeom>
          <a:ln w="10795"/>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a:effectLst/>
              </a:rPr>
              <a:t/>
            </a:r>
            <a:br>
              <a:rPr lang="ru-RU" dirty="0">
                <a:effectLst/>
              </a:rPr>
            </a:br>
            <a:endParaRPr lang="ru-RU" dirty="0"/>
          </a:p>
        </p:txBody>
      </p:sp>
      <p:sp>
        <p:nvSpPr>
          <p:cNvPr id="9" name="Объект 8"/>
          <p:cNvSpPr>
            <a:spLocks noGrp="1"/>
          </p:cNvSpPr>
          <p:nvPr>
            <p:ph idx="1"/>
          </p:nvPr>
        </p:nvSpPr>
        <p:spPr>
          <a:xfrm>
            <a:off x="549275" y="333375"/>
            <a:ext cx="11306175" cy="6408738"/>
          </a:xfrm>
        </p:spPr>
        <p:txBody>
          <a:bodyPr>
            <a:normAutofit fontScale="32500" lnSpcReduction="20000"/>
          </a:bodyPr>
          <a:lstStyle/>
          <a:p>
            <a:pPr fontAlgn="auto">
              <a:spcAft>
                <a:spcPts val="0"/>
              </a:spcAft>
              <a:buFont typeface="Arial" pitchFamily="34" charset="0"/>
              <a:buChar char="•"/>
              <a:defRPr/>
            </a:pPr>
            <a:r>
              <a:rPr lang="ru-RU" sz="8000" dirty="0" smtClean="0">
                <a:effectLst/>
              </a:rPr>
              <a:t> </a:t>
            </a:r>
            <a:r>
              <a:rPr lang="ru-RU" sz="8000" b="1" dirty="0">
                <a:solidFill>
                  <a:srgbClr val="FFC000"/>
                </a:solidFill>
                <a:effectLst/>
              </a:rPr>
              <a:t>Цели и задачи </a:t>
            </a:r>
            <a:r>
              <a:rPr lang="ru-RU" sz="8000" b="1" dirty="0" smtClean="0">
                <a:solidFill>
                  <a:srgbClr val="FFC000"/>
                </a:solidFill>
                <a:effectLst/>
              </a:rPr>
              <a:t>Фонда</a:t>
            </a:r>
          </a:p>
          <a:p>
            <a:pPr fontAlgn="auto">
              <a:spcAft>
                <a:spcPts val="0"/>
              </a:spcAft>
              <a:buFont typeface="Arial" pitchFamily="34" charset="0"/>
              <a:buChar char="•"/>
              <a:defRPr/>
            </a:pPr>
            <a:endParaRPr lang="ru-RU" dirty="0">
              <a:effectLst/>
            </a:endParaRPr>
          </a:p>
          <a:p>
            <a:pPr fontAlgn="auto">
              <a:spcAft>
                <a:spcPts val="0"/>
              </a:spcAft>
              <a:buFont typeface="Arial" pitchFamily="34" charset="0"/>
              <a:buChar char="•"/>
              <a:defRPr/>
            </a:pPr>
            <a:r>
              <a:rPr lang="ru-RU" dirty="0" smtClean="0">
                <a:effectLst/>
              </a:rPr>
              <a:t>-- </a:t>
            </a:r>
            <a:r>
              <a:rPr lang="ru-RU" sz="8000" dirty="0">
                <a:effectLst/>
              </a:rPr>
              <a:t>Целями и предметом деятельности Фонда является формирование имущества на основе добровольных взносов, других, не запрещенных законом поступлений, направляемого на:</a:t>
            </a:r>
          </a:p>
          <a:p>
            <a:pPr fontAlgn="auto">
              <a:spcAft>
                <a:spcPts val="0"/>
              </a:spcAft>
              <a:buFont typeface="Arial" pitchFamily="34" charset="0"/>
              <a:buChar char="•"/>
              <a:defRPr/>
            </a:pPr>
            <a:r>
              <a:rPr lang="ru-RU" sz="8000" dirty="0">
                <a:effectLst/>
              </a:rPr>
              <a:t>- социальную поддержку и защиту граждан Российской Федерации;</a:t>
            </a:r>
          </a:p>
          <a:p>
            <a:pPr fontAlgn="auto">
              <a:spcAft>
                <a:spcPts val="0"/>
              </a:spcAft>
              <a:buFont typeface="Arial" pitchFamily="34" charset="0"/>
              <a:buChar char="•"/>
              <a:defRPr/>
            </a:pPr>
            <a:r>
              <a:rPr lang="ru-RU" sz="8000" dirty="0">
                <a:effectLst/>
              </a:rPr>
              <a:t>- улучшение материального положения граждан Российской Федерации;</a:t>
            </a:r>
          </a:p>
          <a:p>
            <a:pPr fontAlgn="auto">
              <a:spcAft>
                <a:spcPts val="0"/>
              </a:spcAft>
              <a:buFont typeface="Arial" pitchFamily="34" charset="0"/>
              <a:buChar char="•"/>
              <a:defRPr/>
            </a:pPr>
            <a:r>
              <a:rPr lang="ru-RU" sz="8000" dirty="0">
                <a:effectLst/>
              </a:rPr>
              <a:t>- реабилитация социально незащищенных категорий граждан Российской Федерации;</a:t>
            </a:r>
          </a:p>
          <a:p>
            <a:pPr fontAlgn="auto">
              <a:spcAft>
                <a:spcPts val="0"/>
              </a:spcAft>
              <a:buFont typeface="Arial" pitchFamily="34" charset="0"/>
              <a:buChar char="•"/>
              <a:defRPr/>
            </a:pPr>
            <a:r>
              <a:rPr lang="ru-RU" sz="8000" dirty="0">
                <a:effectLst/>
              </a:rPr>
              <a:t>- содействие, в формах, не запрещенных законодательством Российской Федерации, государственным и иным программам в сфере образования, здравоохранения, спорта, воспитания молодежи;</a:t>
            </a:r>
          </a:p>
          <a:p>
            <a:pPr fontAlgn="auto">
              <a:spcAft>
                <a:spcPts val="0"/>
              </a:spcAft>
              <a:buFont typeface="Arial" pitchFamily="34" charset="0"/>
              <a:buChar char="•"/>
              <a:defRPr/>
            </a:pPr>
            <a:r>
              <a:rPr lang="ru-RU" sz="8000" dirty="0">
                <a:effectLst/>
              </a:rPr>
              <a:t>- охрана окружающей природной среды Российской Федерации;</a:t>
            </a:r>
          </a:p>
          <a:p>
            <a:pPr fontAlgn="auto">
              <a:spcAft>
                <a:spcPts val="0"/>
              </a:spcAft>
              <a:buFont typeface="Arial" pitchFamily="34" charset="0"/>
              <a:buChar char="•"/>
              <a:defRPr/>
            </a:pPr>
            <a:r>
              <a:rPr lang="ru-RU" sz="8000" dirty="0" smtClean="0">
                <a:effectLst/>
              </a:rPr>
              <a:t>- </a:t>
            </a:r>
            <a:r>
              <a:rPr lang="ru-RU" sz="8000" dirty="0">
                <a:effectLst/>
              </a:rPr>
              <a:t>содействие формированию в обществе уважительного и бережного отношения к объектам культурного и исторического наследия;</a:t>
            </a:r>
          </a:p>
          <a:p>
            <a:pPr fontAlgn="auto">
              <a:spcAft>
                <a:spcPts val="0"/>
              </a:spcAft>
              <a:buFont typeface="Arial" pitchFamily="34" charset="0"/>
              <a:buChar char="•"/>
              <a:defRPr/>
            </a:pPr>
            <a:endParaRPr lang="ru-RU"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36562" y="571480"/>
            <a:ext cx="9929851" cy="5448320"/>
          </a:xfrm>
        </p:spPr>
        <p:txBody>
          <a:bodyPr>
            <a:normAutofit fontScale="92500" lnSpcReduction="10000"/>
          </a:bodyPr>
          <a:lstStyle/>
          <a:p>
            <a:pPr fontAlgn="auto">
              <a:spcAft>
                <a:spcPts val="0"/>
              </a:spcAft>
              <a:buFont typeface="Arial" pitchFamily="34" charset="0"/>
              <a:buChar char="•"/>
              <a:defRPr/>
            </a:pPr>
            <a:r>
              <a:rPr lang="ru-RU" dirty="0" smtClean="0">
                <a:effectLst/>
              </a:rPr>
              <a:t>- разработка и содействие в реализации культурно-просветительских, социально-значимых и социально-ориентированных программ, в том числе популяризации спорта, физической культуры, здорового образа жизни и профилактики социально опасных форм поведения граждан;</a:t>
            </a:r>
          </a:p>
          <a:p>
            <a:pPr fontAlgn="auto">
              <a:spcAft>
                <a:spcPts val="0"/>
              </a:spcAft>
              <a:buFont typeface="Arial" pitchFamily="34" charset="0"/>
              <a:buChar char="•"/>
              <a:defRPr/>
            </a:pPr>
            <a:r>
              <a:rPr lang="ru-RU" dirty="0" smtClean="0">
                <a:effectLst/>
              </a:rPr>
              <a:t>- привлечение граждан Российской Федерации к выявлению, изучению, сохранению, возрождению и популяризации национального исторического и культурного (материального и духовного) наследия; формирование у граждан, молодого поколения исторического и национального самосознания, патриотизма; </a:t>
            </a:r>
          </a:p>
          <a:p>
            <a:pPr fontAlgn="auto">
              <a:spcAft>
                <a:spcPts val="0"/>
              </a:spcAft>
              <a:buFont typeface="Arial" pitchFamily="34" charset="0"/>
              <a:buChar char="•"/>
              <a:defRPr/>
            </a:pPr>
            <a:r>
              <a:rPr lang="ru-RU" dirty="0" smtClean="0">
                <a:effectLst/>
              </a:rPr>
              <a:t>- обеспечение благоприятных условий проведения реализуемых проектов, прием, размещение, направление и сопровождение участников реализуемых проектов;</a:t>
            </a:r>
          </a:p>
          <a:p>
            <a:pPr fontAlgn="auto">
              <a:spcAft>
                <a:spcPts val="0"/>
              </a:spcAft>
              <a:buFont typeface="Arial" pitchFamily="34" charset="0"/>
              <a:buChar char="•"/>
              <a:defRPr/>
            </a:pPr>
            <a:r>
              <a:rPr lang="ru-RU" dirty="0" smtClean="0">
                <a:effectLst/>
              </a:rPr>
              <a:t>-проведение семинаров, конференций и мероприятий, призванных повысить информированность деловых кругов, представителей торговли, общественных организаций и объединений, СМИ, рядовых граждан в рамках уставной деятельности Фонда;</a:t>
            </a:r>
          </a:p>
        </p:txBody>
      </p:sp>
    </p:spTree>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urrency_16x9_TP102895244">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3.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Шаблон презентации «Купюры» (широкоэкранный формат)</Template>
  <TotalTime>0</TotalTime>
  <Words>2400</Words>
  <Application>Microsoft Office PowerPoint</Application>
  <PresentationFormat>Произвольный</PresentationFormat>
  <Paragraphs>205</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Currency_16x9_TP102895244</vt:lpstr>
      <vt:lpstr> </vt:lpstr>
      <vt:lpstr> </vt:lpstr>
      <vt:lpstr>Вся информация о нас на нашем сайте                            www.Sibhar.ru</vt:lpstr>
      <vt:lpstr>ОБЩАЯ ИНФОРМАЦИЯ О ФОНДЕ</vt:lpstr>
      <vt:lpstr>Основатель Фонда </vt:lpstr>
      <vt:lpstr>    Исполнительный директор фонда                                                             Директор фонда</vt:lpstr>
      <vt:lpstr>Схема управления фондом</vt:lpstr>
      <vt:lpstr> </vt:lpstr>
      <vt:lpstr>Слайд 9</vt:lpstr>
      <vt:lpstr> </vt:lpstr>
      <vt:lpstr>Слайд 11</vt:lpstr>
      <vt:lpstr> </vt:lpstr>
      <vt:lpstr> </vt:lpstr>
      <vt:lpstr> </vt:lpstr>
      <vt:lpstr> </vt:lpstr>
      <vt:lpstr>   </vt:lpstr>
      <vt:lpstr> </vt:lpstr>
      <vt:lpstr> </vt:lpstr>
      <vt:lpstr> </vt:lpstr>
      <vt:lpstr> </vt:lpstr>
      <vt:lpstr> </vt:lpstr>
      <vt:lpstr> </vt:lpstr>
      <vt:lpstr> </vt:lpstr>
      <vt:lpstr> </vt:lpstr>
      <vt:lpstr> </vt:lpstr>
      <vt:lpstr> </vt:lpstr>
      <vt:lpstr> </vt:lpstr>
      <vt:lpstr>Слайд 28</vt:lpstr>
      <vt:lpstr>Слайд 29</vt:lpstr>
      <vt:lpstr>Слайд 30</vt:lpstr>
      <vt:lpstr>В 2018 году Благотворительному Фонду Андрея Чернышева “Сибирский характер” был вручен диплом победителя за проект “Мы выбираем спорт!”, который предполагает обустройство спортивной площадки с уличными тренажерами в поселке Сухой. Инициатива реализуется на условиях софинансирования. Размер грантовой поддержки составил порядка полумиллиона рублей, остальные средства выделяет Фонд.</vt:lpstr>
      <vt:lpstr>        «Мы выбираем спорт!»</vt:lpstr>
      <vt:lpstr>Слайд 33</vt:lpstr>
      <vt:lpstr>Благотворительные спектакли</vt:lpstr>
      <vt:lpstr>Слайд 35</vt:lpstr>
      <vt:lpstr>Фонд Андрея Чернышева поддержал фестиваль детских СМИ в Братске </vt:lpstr>
      <vt:lpstr>Слайд 37</vt:lpstr>
      <vt:lpstr>Слайд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2017-07-28T06:15:14Z</dcterms:created>
  <dcterms:modified xsi:type="dcterms:W3CDTF">2019-09-30T06:00:50Z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TC028952639991</vt:lpwstr>
  </property>
</Properties>
</file>